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813" r:id="rId2"/>
    <p:sldId id="846" r:id="rId3"/>
    <p:sldId id="900" r:id="rId4"/>
    <p:sldId id="819" r:id="rId5"/>
    <p:sldId id="899" r:id="rId6"/>
    <p:sldId id="901" r:id="rId7"/>
    <p:sldId id="902" r:id="rId8"/>
    <p:sldId id="872" r:id="rId9"/>
    <p:sldId id="896" r:id="rId10"/>
    <p:sldId id="977" r:id="rId11"/>
    <p:sldId id="976" r:id="rId12"/>
    <p:sldId id="904" r:id="rId13"/>
    <p:sldId id="931" r:id="rId14"/>
    <p:sldId id="905" r:id="rId15"/>
    <p:sldId id="933" r:id="rId16"/>
    <p:sldId id="978" r:id="rId17"/>
    <p:sldId id="936" r:id="rId18"/>
    <p:sldId id="940" r:id="rId19"/>
    <p:sldId id="953" r:id="rId20"/>
    <p:sldId id="937" r:id="rId21"/>
    <p:sldId id="938" r:id="rId22"/>
    <p:sldId id="932" r:id="rId23"/>
    <p:sldId id="939" r:id="rId24"/>
    <p:sldId id="950" r:id="rId25"/>
    <p:sldId id="941" r:id="rId26"/>
    <p:sldId id="949" r:id="rId27"/>
    <p:sldId id="952" r:id="rId28"/>
    <p:sldId id="962" r:id="rId29"/>
    <p:sldId id="963" r:id="rId30"/>
    <p:sldId id="942" r:id="rId31"/>
    <p:sldId id="943" r:id="rId32"/>
    <p:sldId id="917" r:id="rId33"/>
    <p:sldId id="979" r:id="rId34"/>
    <p:sldId id="944" r:id="rId35"/>
    <p:sldId id="945" r:id="rId36"/>
    <p:sldId id="969" r:id="rId37"/>
    <p:sldId id="970" r:id="rId38"/>
    <p:sldId id="971" r:id="rId39"/>
    <p:sldId id="972" r:id="rId40"/>
    <p:sldId id="974" r:id="rId41"/>
    <p:sldId id="975" r:id="rId42"/>
    <p:sldId id="973" r:id="rId43"/>
    <p:sldId id="946" r:id="rId44"/>
    <p:sldId id="960" r:id="rId45"/>
    <p:sldId id="954" r:id="rId46"/>
    <p:sldId id="961" r:id="rId47"/>
    <p:sldId id="964" r:id="rId48"/>
    <p:sldId id="908" r:id="rId49"/>
    <p:sldId id="909" r:id="rId50"/>
    <p:sldId id="910" r:id="rId51"/>
    <p:sldId id="911" r:id="rId52"/>
    <p:sldId id="915" r:id="rId53"/>
    <p:sldId id="912" r:id="rId54"/>
    <p:sldId id="914" r:id="rId55"/>
    <p:sldId id="913" r:id="rId56"/>
    <p:sldId id="916" r:id="rId57"/>
    <p:sldId id="918" r:id="rId58"/>
    <p:sldId id="920" r:id="rId59"/>
    <p:sldId id="922" r:id="rId60"/>
    <p:sldId id="924" r:id="rId61"/>
    <p:sldId id="926" r:id="rId62"/>
    <p:sldId id="928" r:id="rId63"/>
    <p:sldId id="951" r:id="rId64"/>
    <p:sldId id="947" r:id="rId65"/>
    <p:sldId id="980" r:id="rId66"/>
    <p:sldId id="981" r:id="rId6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00"/>
    <a:srgbClr val="0000FF"/>
    <a:srgbClr val="969696"/>
    <a:srgbClr val="B0C9E3"/>
    <a:srgbClr val="ADE4CF"/>
    <a:srgbClr val="D4DFEB"/>
    <a:srgbClr val="D4DFE1"/>
    <a:srgbClr val="DEE0DF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279" autoAdjust="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>
              <a:defRPr sz="1300"/>
            </a:lvl1pPr>
          </a:lstStyle>
          <a:p>
            <a:fld id="{043A57ED-BBD6-4E69-ADC6-554963C0006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>
              <a:defRPr sz="1300"/>
            </a:lvl1pPr>
          </a:lstStyle>
          <a:p>
            <a:fld id="{A94925E0-AFB0-403D-9631-ECA29942A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1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>
              <a:defRPr sz="1300"/>
            </a:lvl1pPr>
          </a:lstStyle>
          <a:p>
            <a:fld id="{22428852-DFC0-4EB7-89AB-01F58601C208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9" tIns="49520" rIns="99039" bIns="495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5"/>
          </a:xfrm>
          <a:prstGeom prst="rect">
            <a:avLst/>
          </a:prstGeom>
        </p:spPr>
        <p:txBody>
          <a:bodyPr vert="horz" lIns="99039" tIns="49520" rIns="99039" bIns="495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0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>
              <a:defRPr sz="1300"/>
            </a:lvl1pPr>
          </a:lstStyle>
          <a:p>
            <a:fld id="{65B4E4F3-F7AE-401F-A077-BF2FD94A8C2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72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BCC1-A2A1-4910-9AE4-E53835E92A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6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053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138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09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5"/>
          </a:xfrm>
        </p:spPr>
        <p:txBody>
          <a:bodyPr>
            <a:noAutofit/>
          </a:bodyPr>
          <a:lstStyle>
            <a:lvl1pPr>
              <a:defRPr lang="en-US" sz="3200" b="1" dirty="0" smtClean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10"/>
            <a:ext cx="8229600" cy="512605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092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04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10"/>
            <a:ext cx="4038600" cy="51260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10"/>
            <a:ext cx="4038600" cy="51260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024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077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926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116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085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917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110"/>
            <a:ext cx="8229600" cy="512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183B3-8BA1-4CBA-A397-EF3C6C3A5B10}" type="datetimeFigureOut">
              <a:rPr lang="en-US" smtClean="0"/>
              <a:pPr/>
              <a:t>5/23/2018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1E72-AC39-4626-A650-3F240266B25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2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100000"/>
        <a:buFontTx/>
        <a:buBlip>
          <a:blip r:embed="rId13"/>
        </a:buBlip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23900" indent="-36353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100000"/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3619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FC000"/>
        </a:buClr>
        <a:buFont typeface="Webdings" panose="05030102010509060703" pitchFamily="18" charset="2"/>
        <a:buChar char="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itchFamily="34" charset="0"/>
        <a:buChar char="–"/>
        <a:tabLst>
          <a:tab pos="9017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1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" y="0"/>
            <a:ext cx="9144000" cy="701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72200" y="571927"/>
            <a:ext cx="252028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 smtClean="0">
                <a:solidFill>
                  <a:schemeClr val="tx1"/>
                </a:solidFill>
              </a:rPr>
              <a:t>ORDER OF BATTLE</a:t>
            </a:r>
          </a:p>
          <a:p>
            <a:pPr algn="ctr"/>
            <a:r>
              <a:rPr lang="en-AU" sz="2000" dirty="0" smtClean="0">
                <a:solidFill>
                  <a:schemeClr val="tx1"/>
                </a:solidFill>
              </a:rPr>
              <a:t>June-mid July 1861</a:t>
            </a:r>
          </a:p>
          <a:p>
            <a:pPr algn="ctr"/>
            <a:endParaRPr lang="en-AU" sz="2000" dirty="0" smtClean="0">
              <a:solidFill>
                <a:schemeClr val="tx1"/>
              </a:solidFill>
            </a:endParaRPr>
          </a:p>
          <a:p>
            <a:pPr algn="ctr"/>
            <a:endParaRPr lang="en-AU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8224" y="1436023"/>
            <a:ext cx="576064" cy="2647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88224" y="1844824"/>
            <a:ext cx="576064" cy="2647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4288" y="136836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Union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64288" y="1804754"/>
            <a:ext cx="1469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Confederate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8738305">
            <a:off x="944546" y="3076616"/>
            <a:ext cx="407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spc="600" dirty="0" smtClean="0"/>
              <a:t>BLUE RIDGE MOUNTAINS</a:t>
            </a:r>
            <a:endParaRPr lang="en-US" i="1" spc="600" dirty="0"/>
          </a:p>
        </p:txBody>
      </p:sp>
      <p:sp>
        <p:nvSpPr>
          <p:cNvPr id="10" name="TextBox 9"/>
          <p:cNvSpPr txBox="1"/>
          <p:nvPr/>
        </p:nvSpPr>
        <p:spPr>
          <a:xfrm rot="18738305">
            <a:off x="398278" y="2391606"/>
            <a:ext cx="292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spc="300" dirty="0" smtClean="0"/>
              <a:t>SHENANDOAH VALLEY</a:t>
            </a:r>
            <a:endParaRPr lang="en-US" i="1" spc="300" dirty="0"/>
          </a:p>
        </p:txBody>
      </p:sp>
    </p:spTree>
    <p:extLst>
      <p:ext uri="{BB962C8B-B14F-4D97-AF65-F5344CB8AC3E}">
        <p14:creationId xmlns:p14="http://schemas.microsoft.com/office/powerpoint/2010/main" val="41260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" y="0"/>
            <a:ext cx="9143999" cy="701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72200" y="571927"/>
            <a:ext cx="252028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 smtClean="0">
                <a:solidFill>
                  <a:schemeClr val="tx1"/>
                </a:solidFill>
              </a:rPr>
              <a:t>INITIAL CONTACTS</a:t>
            </a:r>
          </a:p>
          <a:p>
            <a:pPr algn="ctr"/>
            <a:endParaRPr lang="en-AU" sz="2400" b="1" dirty="0">
              <a:solidFill>
                <a:schemeClr val="tx1"/>
              </a:solidFill>
            </a:endParaRPr>
          </a:p>
          <a:p>
            <a:pPr algn="ctr"/>
            <a:endParaRPr lang="en-AU" sz="2000" dirty="0" smtClean="0">
              <a:solidFill>
                <a:schemeClr val="tx1"/>
              </a:solidFill>
            </a:endParaRPr>
          </a:p>
          <a:p>
            <a:pPr algn="ctr"/>
            <a:endParaRPr lang="en-AU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738305">
            <a:off x="944546" y="3076616"/>
            <a:ext cx="407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spc="600" dirty="0" smtClean="0"/>
              <a:t>BLUE RIDGE MOUNTAINS</a:t>
            </a:r>
            <a:endParaRPr lang="en-US" i="1" spc="600" dirty="0"/>
          </a:p>
        </p:txBody>
      </p:sp>
      <p:sp>
        <p:nvSpPr>
          <p:cNvPr id="10" name="TextBox 9"/>
          <p:cNvSpPr txBox="1"/>
          <p:nvPr/>
        </p:nvSpPr>
        <p:spPr>
          <a:xfrm rot="18738305">
            <a:off x="398278" y="2391606"/>
            <a:ext cx="292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spc="300" dirty="0" smtClean="0"/>
              <a:t>SHENANDOAH VALLEY</a:t>
            </a:r>
            <a:endParaRPr lang="en-US" i="1" spc="300" dirty="0"/>
          </a:p>
        </p:txBody>
      </p:sp>
      <p:sp>
        <p:nvSpPr>
          <p:cNvPr id="14" name="TextBox 13"/>
          <p:cNvSpPr txBox="1"/>
          <p:nvPr/>
        </p:nvSpPr>
        <p:spPr>
          <a:xfrm>
            <a:off x="1099510" y="87633"/>
            <a:ext cx="110799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AU" sz="1600" i="1" dirty="0" smtClean="0"/>
              <a:t>Hoke’s Run</a:t>
            </a:r>
          </a:p>
          <a:p>
            <a:pPr algn="ctr">
              <a:lnSpc>
                <a:spcPts val="1600"/>
              </a:lnSpc>
            </a:pPr>
            <a:r>
              <a:rPr lang="en-AU" sz="1600" i="1" dirty="0" smtClean="0"/>
              <a:t>2 July</a:t>
            </a:r>
            <a:endParaRPr lang="en-US" sz="1600" i="1" dirty="0"/>
          </a:p>
        </p:txBody>
      </p:sp>
      <p:sp>
        <p:nvSpPr>
          <p:cNvPr id="2" name="Explosion 2 1"/>
          <p:cNvSpPr/>
          <p:nvPr/>
        </p:nvSpPr>
        <p:spPr>
          <a:xfrm>
            <a:off x="2123728" y="87633"/>
            <a:ext cx="504056" cy="4320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400" spc="-150" dirty="0" smtClean="0">
                <a:solidFill>
                  <a:schemeClr val="tx1"/>
                </a:solidFill>
              </a:rPr>
              <a:t>2/7</a:t>
            </a:r>
            <a:endParaRPr lang="en-US" sz="1400" spc="-150" dirty="0">
              <a:solidFill>
                <a:schemeClr val="tx1"/>
              </a:solidFill>
            </a:endParaRPr>
          </a:p>
        </p:txBody>
      </p:sp>
      <p:sp>
        <p:nvSpPr>
          <p:cNvPr id="22" name="Explosion 2 21"/>
          <p:cNvSpPr/>
          <p:nvPr/>
        </p:nvSpPr>
        <p:spPr>
          <a:xfrm>
            <a:off x="6660232" y="4725144"/>
            <a:ext cx="504056" cy="4320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400" spc="-150" dirty="0" smtClean="0">
                <a:solidFill>
                  <a:schemeClr val="tx1"/>
                </a:solidFill>
              </a:rPr>
              <a:t>1/6</a:t>
            </a:r>
            <a:endParaRPr lang="en-US" sz="1400" spc="-150" dirty="0">
              <a:solidFill>
                <a:schemeClr val="tx1"/>
              </a:solidFill>
            </a:endParaRPr>
          </a:p>
        </p:txBody>
      </p:sp>
      <p:sp>
        <p:nvSpPr>
          <p:cNvPr id="23" name="Explosion 2 22"/>
          <p:cNvSpPr/>
          <p:nvPr/>
        </p:nvSpPr>
        <p:spPr>
          <a:xfrm>
            <a:off x="7555872" y="4574069"/>
            <a:ext cx="504056" cy="4320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400" spc="-150" dirty="0" smtClean="0">
                <a:solidFill>
                  <a:schemeClr val="tx1"/>
                </a:solidFill>
              </a:rPr>
              <a:t>1/6</a:t>
            </a:r>
            <a:endParaRPr lang="en-US" sz="1400" spc="-150" dirty="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7051816" y="4142021"/>
            <a:ext cx="504056" cy="4320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400" spc="-150" dirty="0" smtClean="0">
                <a:solidFill>
                  <a:schemeClr val="tx1"/>
                </a:solidFill>
              </a:rPr>
              <a:t>17/6</a:t>
            </a:r>
            <a:endParaRPr lang="en-US" sz="1400" spc="-150" dirty="0">
              <a:solidFill>
                <a:schemeClr val="tx1"/>
              </a:solidFill>
            </a:endParaRPr>
          </a:p>
        </p:txBody>
      </p:sp>
      <p:sp>
        <p:nvSpPr>
          <p:cNvPr id="25" name="Explosion 2 24"/>
          <p:cNvSpPr/>
          <p:nvPr/>
        </p:nvSpPr>
        <p:spPr>
          <a:xfrm>
            <a:off x="5796136" y="5093568"/>
            <a:ext cx="504056" cy="4320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AU" sz="1400" spc="-150" dirty="0" smtClean="0">
                <a:solidFill>
                  <a:schemeClr val="tx1"/>
                </a:solidFill>
              </a:rPr>
              <a:t>18/7</a:t>
            </a:r>
            <a:endParaRPr lang="en-US" sz="1400" spc="-15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871552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0450" algn="r"/>
              </a:tabLst>
            </a:pPr>
            <a:r>
              <a:rPr lang="en-AU" dirty="0" smtClean="0"/>
              <a:t>Fairfax Court House	</a:t>
            </a:r>
            <a:r>
              <a:rPr lang="en-AU" dirty="0" smtClean="0">
                <a:solidFill>
                  <a:srgbClr val="0000FF"/>
                </a:solidFill>
              </a:rPr>
              <a:t>8</a:t>
            </a:r>
            <a:r>
              <a:rPr lang="en-AU" dirty="0" smtClean="0"/>
              <a:t>/</a:t>
            </a:r>
            <a:r>
              <a:rPr lang="en-AU" dirty="0" smtClean="0">
                <a:solidFill>
                  <a:srgbClr val="FF0000"/>
                </a:solidFill>
              </a:rPr>
              <a:t>8</a:t>
            </a:r>
          </a:p>
          <a:p>
            <a:pPr>
              <a:tabLst>
                <a:tab pos="2330450" algn="r"/>
              </a:tabLst>
            </a:pPr>
            <a:r>
              <a:rPr lang="en-AU" dirty="0" smtClean="0"/>
              <a:t>Arlington Mills	</a:t>
            </a:r>
            <a:r>
              <a:rPr lang="en-AU" dirty="0" smtClean="0">
                <a:solidFill>
                  <a:srgbClr val="0000FF"/>
                </a:solidFill>
              </a:rPr>
              <a:t>2</a:t>
            </a:r>
            <a:r>
              <a:rPr lang="en-AU" dirty="0" smtClean="0"/>
              <a:t>/</a:t>
            </a:r>
            <a:r>
              <a:rPr lang="en-AU" dirty="0" smtClean="0">
                <a:solidFill>
                  <a:srgbClr val="FF0000"/>
                </a:solidFill>
              </a:rPr>
              <a:t>1</a:t>
            </a:r>
          </a:p>
          <a:p>
            <a:pPr>
              <a:tabLst>
                <a:tab pos="2330450" algn="r"/>
              </a:tabLst>
            </a:pPr>
            <a:r>
              <a:rPr lang="en-AU" dirty="0" smtClean="0"/>
              <a:t>Vienna, VA	</a:t>
            </a:r>
            <a:r>
              <a:rPr lang="en-AU" dirty="0" smtClean="0">
                <a:solidFill>
                  <a:srgbClr val="0000FF"/>
                </a:solidFill>
              </a:rPr>
              <a:t>12</a:t>
            </a:r>
            <a:r>
              <a:rPr lang="en-AU" dirty="0" smtClean="0"/>
              <a:t>/</a:t>
            </a:r>
            <a:r>
              <a:rPr lang="en-AU" dirty="0" smtClean="0">
                <a:solidFill>
                  <a:srgbClr val="FF0000"/>
                </a:solidFill>
              </a:rPr>
              <a:t>?</a:t>
            </a:r>
          </a:p>
          <a:p>
            <a:pPr>
              <a:tabLst>
                <a:tab pos="2330450" algn="r"/>
              </a:tabLst>
            </a:pPr>
            <a:r>
              <a:rPr lang="en-AU" dirty="0" smtClean="0"/>
              <a:t>Hoke’s Run	</a:t>
            </a:r>
            <a:r>
              <a:rPr lang="en-AU" dirty="0" smtClean="0">
                <a:solidFill>
                  <a:srgbClr val="0000FF"/>
                </a:solidFill>
              </a:rPr>
              <a:t>23</a:t>
            </a:r>
            <a:r>
              <a:rPr lang="en-AU" dirty="0" smtClean="0"/>
              <a:t>/</a:t>
            </a:r>
            <a:r>
              <a:rPr lang="en-AU" dirty="0" smtClean="0">
                <a:solidFill>
                  <a:srgbClr val="FF0000"/>
                </a:solidFill>
              </a:rPr>
              <a:t>91</a:t>
            </a:r>
          </a:p>
          <a:p>
            <a:pPr>
              <a:tabLst>
                <a:tab pos="2330450" algn="r"/>
              </a:tabLst>
            </a:pPr>
            <a:r>
              <a:rPr lang="en-AU" dirty="0" smtClean="0"/>
              <a:t>Blackburn’s Ford	</a:t>
            </a:r>
            <a:r>
              <a:rPr lang="en-AU" dirty="0" smtClean="0">
                <a:solidFill>
                  <a:srgbClr val="0000FF"/>
                </a:solidFill>
              </a:rPr>
              <a:t>83</a:t>
            </a:r>
            <a:r>
              <a:rPr lang="en-AU" dirty="0" smtClean="0"/>
              <a:t>/</a:t>
            </a:r>
            <a:r>
              <a:rPr lang="en-AU" dirty="0" smtClean="0">
                <a:solidFill>
                  <a:srgbClr val="FF0000"/>
                </a:solidFill>
              </a:rPr>
              <a:t>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" y="0"/>
            <a:ext cx="9103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9280"/>
            <a:ext cx="9144001" cy="51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82595"/>
          </a:xfrm>
        </p:spPr>
        <p:txBody>
          <a:bodyPr/>
          <a:lstStyle/>
          <a:p>
            <a:r>
              <a:rPr lang="en-AU" dirty="0" smtClean="0"/>
              <a:t>Battle at Blackburn’ Ford, 18 July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1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1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Postnote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r="2477"/>
          <a:stretch/>
        </p:blipFill>
        <p:spPr bwMode="auto">
          <a:xfrm>
            <a:off x="-1" y="-16024"/>
            <a:ext cx="9144001" cy="68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04665"/>
            <a:ext cx="822960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dirty="0"/>
              <a:t>Per both Longstreet and Early, the battle </a:t>
            </a:r>
            <a:r>
              <a:rPr lang="en-US" sz="2800" dirty="0"/>
              <a:t>"went a long way towards winning the victory of the 21st, for it gave our troops confidence in themselves</a:t>
            </a:r>
            <a:r>
              <a:rPr lang="en-US" sz="2800" dirty="0" smtClean="0"/>
              <a:t>".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1207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Reactions to Blackburn’s Ford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McDowell believed Rebel right flank secured.</a:t>
            </a:r>
          </a:p>
          <a:p>
            <a:r>
              <a:rPr lang="en-AU" dirty="0" smtClean="0"/>
              <a:t>Spent two days scouting Rebel left flank.</a:t>
            </a:r>
          </a:p>
          <a:p>
            <a:r>
              <a:rPr lang="en-AU" dirty="0" smtClean="0"/>
              <a:t>Came up with classic attack relying on speed and surprise.</a:t>
            </a:r>
          </a:p>
          <a:p>
            <a:pPr>
              <a:spcBef>
                <a:spcPts val="1800"/>
              </a:spcBef>
            </a:pPr>
            <a:r>
              <a:rPr lang="en-AU" dirty="0" smtClean="0"/>
              <a:t>Beauregard called upon Johnston for help.</a:t>
            </a:r>
          </a:p>
          <a:p>
            <a:r>
              <a:rPr lang="en-AU" dirty="0" smtClean="0"/>
              <a:t>COL JEB Stuart’s cavalry screened; Johnston’s brigades save 1 left via rail. Arriving by 0730 on 19 July.  Arty and Cav came by road.</a:t>
            </a:r>
            <a:endParaRPr lang="en-AU" dirty="0"/>
          </a:p>
          <a:p>
            <a:r>
              <a:rPr lang="en-AU" dirty="0" smtClean="0"/>
              <a:t>Two more brigades came by from Richmond. 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11560" y="3140968"/>
            <a:ext cx="7848872" cy="144016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3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3994"/>
            <a:ext cx="9144000" cy="756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72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1"/>
          <a:stretch/>
        </p:blipFill>
        <p:spPr>
          <a:xfrm>
            <a:off x="0" y="0"/>
            <a:ext cx="91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38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512" y="116632"/>
            <a:ext cx="9144000" cy="582595"/>
          </a:xfrm>
        </p:spPr>
        <p:txBody>
          <a:bodyPr/>
          <a:lstStyle/>
          <a:p>
            <a:r>
              <a:rPr lang="en-AU" dirty="0" smtClean="0"/>
              <a:t>Union Order of Battle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68" y="2771640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1</a:t>
            </a:r>
            <a:r>
              <a:rPr lang="en-AU" baseline="30000" dirty="0" smtClean="0">
                <a:solidFill>
                  <a:schemeClr val="tx1"/>
                </a:solidFill>
              </a:rPr>
              <a:t>st</a:t>
            </a:r>
            <a:r>
              <a:rPr lang="en-AU" dirty="0" smtClean="0">
                <a:solidFill>
                  <a:schemeClr val="tx1"/>
                </a:solidFill>
              </a:rPr>
              <a:t> Division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BG Tyler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7744" y="2771640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2</a:t>
            </a:r>
            <a:r>
              <a:rPr lang="en-AU" baseline="30000" dirty="0" smtClean="0">
                <a:solidFill>
                  <a:schemeClr val="tx1"/>
                </a:solidFill>
              </a:rPr>
              <a:t>nd</a:t>
            </a:r>
            <a:r>
              <a:rPr lang="en-AU" dirty="0" smtClean="0">
                <a:solidFill>
                  <a:schemeClr val="tx1"/>
                </a:solidFill>
              </a:rPr>
              <a:t> Division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COL Hunter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1920" y="2771640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3</a:t>
            </a:r>
            <a:r>
              <a:rPr lang="en-AU" baseline="30000" dirty="0" smtClean="0">
                <a:solidFill>
                  <a:schemeClr val="tx1"/>
                </a:solidFill>
              </a:rPr>
              <a:t>rd</a:t>
            </a:r>
            <a:r>
              <a:rPr lang="en-AU" dirty="0" smtClean="0">
                <a:solidFill>
                  <a:schemeClr val="tx1"/>
                </a:solidFill>
              </a:rPr>
              <a:t> Division</a:t>
            </a:r>
          </a:p>
          <a:p>
            <a:pPr algn="ctr"/>
            <a:r>
              <a:rPr lang="en-AU" spc="-150" dirty="0" smtClean="0">
                <a:solidFill>
                  <a:schemeClr val="tx1"/>
                </a:solidFill>
              </a:rPr>
              <a:t>COL </a:t>
            </a:r>
            <a:r>
              <a:rPr lang="en-AU" spc="-150" dirty="0" err="1" smtClean="0">
                <a:solidFill>
                  <a:schemeClr val="tx1"/>
                </a:solidFill>
              </a:rPr>
              <a:t>Heintzelman</a:t>
            </a:r>
            <a:endParaRPr lang="en-US" spc="-1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9600" y="899432"/>
            <a:ext cx="2304256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AU" sz="2800" dirty="0" smtClean="0">
                <a:solidFill>
                  <a:schemeClr val="tx1"/>
                </a:solidFill>
              </a:rPr>
              <a:t>Army of N.E. Virginia</a:t>
            </a:r>
            <a:r>
              <a:rPr lang="en-AU" dirty="0" smtClean="0">
                <a:solidFill>
                  <a:schemeClr val="tx1"/>
                </a:solidFill>
              </a:rPr>
              <a:t/>
            </a:r>
            <a:br>
              <a:rPr lang="en-AU" dirty="0" smtClean="0">
                <a:solidFill>
                  <a:schemeClr val="tx1"/>
                </a:solidFill>
              </a:rPr>
            </a:br>
            <a:r>
              <a:rPr lang="en-AU" dirty="0" smtClean="0">
                <a:solidFill>
                  <a:schemeClr val="tx1"/>
                </a:solidFill>
              </a:rPr>
              <a:t>BG Irvin McDowell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71593" y="2771640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4</a:t>
            </a:r>
            <a:r>
              <a:rPr lang="en-AU" baseline="30000" dirty="0" smtClean="0">
                <a:solidFill>
                  <a:schemeClr val="tx1"/>
                </a:solidFill>
              </a:rPr>
              <a:t>th</a:t>
            </a:r>
            <a:r>
              <a:rPr lang="en-AU" dirty="0" smtClean="0">
                <a:solidFill>
                  <a:schemeClr val="tx1"/>
                </a:solidFill>
              </a:rPr>
              <a:t> Division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BG Runyon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92280" y="2771640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5</a:t>
            </a:r>
            <a:r>
              <a:rPr lang="en-AU" baseline="30000" dirty="0" smtClean="0">
                <a:solidFill>
                  <a:schemeClr val="tx1"/>
                </a:solidFill>
              </a:rPr>
              <a:t>th</a:t>
            </a:r>
            <a:r>
              <a:rPr lang="en-AU" dirty="0" smtClean="0">
                <a:solidFill>
                  <a:schemeClr val="tx1"/>
                </a:solidFill>
              </a:rPr>
              <a:t> Division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COL Miles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2144" y="548680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solidFill>
                  <a:srgbClr val="0000FF"/>
                </a:solidFill>
              </a:rPr>
              <a:t>XXXX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28443" y="2474316"/>
            <a:ext cx="505268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n-AU" sz="2400" dirty="0" smtClean="0">
                <a:solidFill>
                  <a:srgbClr val="0000FF"/>
                </a:solidFill>
              </a:rPr>
              <a:t>XX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9251" y="2474316"/>
            <a:ext cx="505268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n-AU" sz="2400" dirty="0" smtClean="0">
                <a:solidFill>
                  <a:srgbClr val="0000FF"/>
                </a:solidFill>
              </a:rPr>
              <a:t>XX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1899" y="2474316"/>
            <a:ext cx="505268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n-AU" sz="2400" dirty="0" smtClean="0">
                <a:solidFill>
                  <a:srgbClr val="0000FF"/>
                </a:solidFill>
              </a:rPr>
              <a:t>XX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06723" y="2474316"/>
            <a:ext cx="505268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n-AU" sz="2400" dirty="0" smtClean="0">
                <a:solidFill>
                  <a:srgbClr val="0000FF"/>
                </a:solidFill>
              </a:rPr>
              <a:t>XX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66473" y="2474316"/>
            <a:ext cx="505268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n-AU" sz="2400" dirty="0" smtClean="0">
                <a:solidFill>
                  <a:srgbClr val="0000FF"/>
                </a:solidFill>
              </a:rPr>
              <a:t>XX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683568" y="3491720"/>
            <a:ext cx="1368152" cy="2889608"/>
            <a:chOff x="683568" y="3491720"/>
            <a:chExt cx="1368152" cy="3456384"/>
          </a:xfrm>
        </p:grpSpPr>
        <p:sp>
          <p:nvSpPr>
            <p:cNvPr id="8" name="Rectangle 7"/>
            <p:cNvSpPr/>
            <p:nvPr/>
          </p:nvSpPr>
          <p:spPr>
            <a:xfrm>
              <a:off x="683568" y="37890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Keyes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3568" y="464201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BG </a:t>
              </a:r>
              <a:r>
                <a:rPr lang="en-AU" dirty="0" err="1" smtClean="0">
                  <a:solidFill>
                    <a:schemeClr val="tx1"/>
                  </a:solidFill>
                </a:rPr>
                <a:t>Schenck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3568" y="55079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3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Sherman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3568" y="637204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4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spc="-150" dirty="0" smtClean="0">
                  <a:solidFill>
                    <a:schemeClr val="tx1"/>
                  </a:solidFill>
                </a:rPr>
                <a:t>COL Richardson</a:t>
              </a:r>
              <a:endParaRPr lang="en-US" spc="-15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12050" y="3491720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02698" y="43558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12050" y="60747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78272" y="5221744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48" name="Elbow Connector 47"/>
          <p:cNvCxnSpPr>
            <a:stCxn id="13" idx="2"/>
            <a:endCxn id="33" idx="0"/>
          </p:cNvCxnSpPr>
          <p:nvPr/>
        </p:nvCxnSpPr>
        <p:spPr>
          <a:xfrm rot="5400000">
            <a:off x="2741753" y="694341"/>
            <a:ext cx="422756" cy="3137195"/>
          </a:xfrm>
          <a:prstGeom prst="bentConnector3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3" idx="2"/>
            <a:endCxn id="40" idx="0"/>
          </p:cNvCxnSpPr>
          <p:nvPr/>
        </p:nvCxnSpPr>
        <p:spPr>
          <a:xfrm rot="5400000">
            <a:off x="4309040" y="2261628"/>
            <a:ext cx="422756" cy="2621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3" idx="2"/>
            <a:endCxn id="34" idx="0"/>
          </p:cNvCxnSpPr>
          <p:nvPr/>
        </p:nvCxnSpPr>
        <p:spPr>
          <a:xfrm rot="5400000">
            <a:off x="3529165" y="1481753"/>
            <a:ext cx="422756" cy="1562371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13" idx="2"/>
            <a:endCxn id="27" idx="0"/>
          </p:cNvCxnSpPr>
          <p:nvPr/>
        </p:nvCxnSpPr>
        <p:spPr>
          <a:xfrm rot="16200000" flipH="1">
            <a:off x="5190024" y="1383263"/>
            <a:ext cx="422756" cy="1759349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3" idx="2"/>
            <a:endCxn id="28" idx="0"/>
          </p:cNvCxnSpPr>
          <p:nvPr/>
        </p:nvCxnSpPr>
        <p:spPr>
          <a:xfrm rot="16200000" flipH="1">
            <a:off x="5905428" y="667859"/>
            <a:ext cx="422756" cy="3190157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2267744" y="3491719"/>
            <a:ext cx="1368152" cy="1443272"/>
            <a:chOff x="683568" y="3491720"/>
            <a:chExt cx="1368152" cy="1726360"/>
          </a:xfrm>
        </p:grpSpPr>
        <p:sp>
          <p:nvSpPr>
            <p:cNvPr id="121" name="Rectangle 120"/>
            <p:cNvSpPr/>
            <p:nvPr/>
          </p:nvSpPr>
          <p:spPr>
            <a:xfrm>
              <a:off x="683568" y="37890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Porter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83568" y="464201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spc="-150" dirty="0" smtClean="0">
                  <a:solidFill>
                    <a:schemeClr val="tx1"/>
                  </a:solidFill>
                </a:rPr>
                <a:t>COL Burnside</a:t>
              </a:r>
              <a:endParaRPr lang="en-US" spc="-150" dirty="0">
                <a:solidFill>
                  <a:schemeClr val="tx1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12050" y="3491720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202698" y="43558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851920" y="3491720"/>
            <a:ext cx="1368152" cy="2167206"/>
            <a:chOff x="683568" y="3491720"/>
            <a:chExt cx="1368152" cy="2592288"/>
          </a:xfrm>
        </p:grpSpPr>
        <p:sp>
          <p:nvSpPr>
            <p:cNvPr id="130" name="Rectangle 129"/>
            <p:cNvSpPr/>
            <p:nvPr/>
          </p:nvSpPr>
          <p:spPr>
            <a:xfrm>
              <a:off x="683568" y="37890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Franklin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83568" y="464201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</a:t>
              </a:r>
              <a:r>
                <a:rPr lang="en-AU" dirty="0" err="1" smtClean="0">
                  <a:solidFill>
                    <a:schemeClr val="tx1"/>
                  </a:solidFill>
                </a:rPr>
                <a:t>Willcox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83568" y="55079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3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Howard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212050" y="3491720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202698" y="43558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178272" y="5221744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508104" y="3491719"/>
            <a:ext cx="1368152" cy="1443272"/>
            <a:chOff x="683568" y="3491720"/>
            <a:chExt cx="1368152" cy="1726360"/>
          </a:xfrm>
        </p:grpSpPr>
        <p:sp>
          <p:nvSpPr>
            <p:cNvPr id="139" name="Rectangle 138"/>
            <p:cNvSpPr/>
            <p:nvPr/>
          </p:nvSpPr>
          <p:spPr>
            <a:xfrm>
              <a:off x="683568" y="37890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Militia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1,2,3,4 NJ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83568" y="464201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Volunteers</a:t>
              </a:r>
            </a:p>
            <a:p>
              <a:pPr algn="ctr">
                <a:lnSpc>
                  <a:spcPts val="1800"/>
                </a:lnSpc>
              </a:pPr>
              <a:r>
                <a:rPr lang="en-AU" spc="-150" dirty="0" smtClean="0">
                  <a:solidFill>
                    <a:schemeClr val="tx1"/>
                  </a:solidFill>
                </a:rPr>
                <a:t>1,2,3 NJ, 41 NY</a:t>
              </a:r>
              <a:endParaRPr lang="en-US" spc="-150" dirty="0">
                <a:solidFill>
                  <a:schemeClr val="tx1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212050" y="3491720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202698" y="43558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092280" y="3491719"/>
            <a:ext cx="1368152" cy="1443272"/>
            <a:chOff x="683568" y="3491720"/>
            <a:chExt cx="1368152" cy="1726360"/>
          </a:xfrm>
        </p:grpSpPr>
        <p:sp>
          <p:nvSpPr>
            <p:cNvPr id="148" name="Rectangle 147"/>
            <p:cNvSpPr/>
            <p:nvPr/>
          </p:nvSpPr>
          <p:spPr>
            <a:xfrm>
              <a:off x="683568" y="3789044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</a:t>
              </a:r>
              <a:r>
                <a:rPr lang="en-AU" dirty="0" err="1" smtClean="0">
                  <a:solidFill>
                    <a:schemeClr val="tx1"/>
                  </a:solidFill>
                </a:rPr>
                <a:t>Blenker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83568" y="464201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>
                <a:lnSpc>
                  <a:spcPts val="1800"/>
                </a:lnSpc>
              </a:pPr>
              <a:r>
                <a:rPr lang="en-AU" dirty="0" smtClean="0">
                  <a:solidFill>
                    <a:schemeClr val="tx1"/>
                  </a:solidFill>
                </a:rPr>
                <a:t>COL Davies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212050" y="3491720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202698" y="43558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0000FF"/>
                  </a:solidFill>
                </a:rPr>
                <a:t>X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57" name="Explosion 1 156"/>
          <p:cNvSpPr/>
          <p:nvPr/>
        </p:nvSpPr>
        <p:spPr>
          <a:xfrm>
            <a:off x="3482322" y="2882359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</a:t>
            </a:r>
            <a:endParaRPr lang="en-US" dirty="0"/>
          </a:p>
        </p:txBody>
      </p:sp>
      <p:sp>
        <p:nvSpPr>
          <p:cNvPr id="159" name="Explosion 1 158"/>
          <p:cNvSpPr/>
          <p:nvPr/>
        </p:nvSpPr>
        <p:spPr>
          <a:xfrm>
            <a:off x="5066498" y="2879652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</a:t>
            </a:r>
            <a:endParaRPr lang="en-US" dirty="0"/>
          </a:p>
        </p:txBody>
      </p:sp>
      <p:sp>
        <p:nvSpPr>
          <p:cNvPr id="160" name="Explosion 1 159"/>
          <p:cNvSpPr/>
          <p:nvPr/>
        </p:nvSpPr>
        <p:spPr>
          <a:xfrm>
            <a:off x="5076056" y="4509120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26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Confederate Order of Battle</a:t>
            </a:r>
            <a:endParaRPr lang="en-US" dirty="0"/>
          </a:p>
        </p:txBody>
      </p:sp>
      <p:grpSp>
        <p:nvGrpSpPr>
          <p:cNvPr id="114" name="Group 113"/>
          <p:cNvGrpSpPr/>
          <p:nvPr/>
        </p:nvGrpSpPr>
        <p:grpSpPr>
          <a:xfrm>
            <a:off x="288000" y="846000"/>
            <a:ext cx="8172432" cy="5319304"/>
            <a:chOff x="288000" y="846000"/>
            <a:chExt cx="8172432" cy="5319304"/>
          </a:xfrm>
        </p:grpSpPr>
        <p:sp>
          <p:nvSpPr>
            <p:cNvPr id="5" name="Rectangle 4"/>
            <p:cNvSpPr/>
            <p:nvPr/>
          </p:nvSpPr>
          <p:spPr>
            <a:xfrm>
              <a:off x="683568" y="306896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Bonham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195736" y="306896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Ewell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07904" y="306896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3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Jones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3568" y="429309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4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Longstreet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95736" y="4281972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5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COL </a:t>
              </a:r>
              <a:r>
                <a:rPr lang="en-AU" dirty="0" err="1" smtClean="0">
                  <a:solidFill>
                    <a:schemeClr val="tx1"/>
                  </a:solidFill>
                </a:rPr>
                <a:t>Cocke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07904" y="4281972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6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COL Early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3568" y="558924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7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COL Evans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95736" y="558924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Res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Holmes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46000" y="1196752"/>
              <a:ext cx="2304256" cy="11521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800"/>
                </a:lnSpc>
              </a:pPr>
              <a:r>
                <a:rPr lang="en-AU" sz="2800" dirty="0" smtClean="0">
                  <a:solidFill>
                    <a:schemeClr val="tx1"/>
                  </a:solidFill>
                </a:rPr>
                <a:t>Army of the Potomac</a:t>
              </a:r>
              <a:r>
                <a:rPr lang="en-AU" dirty="0" smtClean="0">
                  <a:solidFill>
                    <a:schemeClr val="tx1"/>
                  </a:solidFill>
                </a:rPr>
                <a:t/>
              </a:r>
              <a:br>
                <a:rPr lang="en-AU" dirty="0" smtClean="0">
                  <a:solidFill>
                    <a:schemeClr val="tx1"/>
                  </a:solidFill>
                </a:rPr>
              </a:br>
              <a:r>
                <a:rPr lang="en-AU" dirty="0" smtClean="0">
                  <a:solidFill>
                    <a:schemeClr val="tx1"/>
                  </a:solidFill>
                </a:rPr>
                <a:t>BG PGT Beauregard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68144" y="1196752"/>
              <a:ext cx="2304256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2800"/>
                </a:lnSpc>
              </a:pPr>
              <a:r>
                <a:rPr lang="en-AU" sz="2800" dirty="0" smtClean="0">
                  <a:solidFill>
                    <a:schemeClr val="tx1"/>
                  </a:solidFill>
                </a:rPr>
                <a:t>Army of the Shenandoah</a:t>
              </a:r>
              <a:r>
                <a:rPr lang="en-AU" dirty="0" smtClean="0">
                  <a:solidFill>
                    <a:schemeClr val="tx1"/>
                  </a:solidFill>
                </a:rPr>
                <a:t/>
              </a:r>
              <a:br>
                <a:rPr lang="en-AU" dirty="0" smtClean="0">
                  <a:solidFill>
                    <a:schemeClr val="tx1"/>
                  </a:solidFill>
                </a:rPr>
              </a:br>
              <a:r>
                <a:rPr lang="en-AU" dirty="0" smtClean="0">
                  <a:solidFill>
                    <a:schemeClr val="tx1"/>
                  </a:solidFill>
                </a:rPr>
                <a:t>GEN Joseph E. Johnston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80112" y="306896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Jackson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92280" y="306896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COL </a:t>
              </a:r>
              <a:r>
                <a:rPr lang="en-AU" dirty="0" err="1" smtClean="0">
                  <a:solidFill>
                    <a:schemeClr val="tx1"/>
                  </a:solidFill>
                </a:rPr>
                <a:t>Bartow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80112" y="429309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3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Bee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92280" y="4281972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4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AU" dirty="0" smtClean="0">
                  <a:solidFill>
                    <a:schemeClr val="tx1"/>
                  </a:solidFill>
                </a:rPr>
                <a:t> Brigade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BG Smith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80112" y="558924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r>
                <a:rPr lang="en-AU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AU" dirty="0" smtClean="0">
                  <a:solidFill>
                    <a:schemeClr val="tx1"/>
                  </a:solidFill>
                </a:rPr>
                <a:t> VA  Cavalry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COL JEB Stuart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92280" y="5589240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Artillery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20 guns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83768" y="846000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>
                  <a:solidFill>
                    <a:srgbClr val="FF0000"/>
                  </a:solidFill>
                </a:rPr>
                <a:t>XXXX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26453" y="846000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>
                  <a:solidFill>
                    <a:srgbClr val="FF0000"/>
                  </a:solidFill>
                </a:rPr>
                <a:t>XXXX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08594" y="277163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39402" y="277163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08594" y="3995772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39402" y="3995772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73328" y="5291916"/>
              <a:ext cx="415498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III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42608" y="5291916"/>
              <a:ext cx="338555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II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12050" y="277163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14866" y="277163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12050" y="3995772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14866" y="3995772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12050" y="52919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14866" y="529191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02608" y="2771636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02608" y="3995772"/>
              <a:ext cx="344966" cy="369332"/>
            </a:xfrm>
            <a:prstGeom prst="rect">
              <a:avLst/>
            </a:prstGeom>
            <a:noFill/>
          </p:spPr>
          <p:txBody>
            <a:bodyPr wrap="none" tIns="0" bIns="0" rtlCol="0" anchor="b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48" name="Elbow Connector 47"/>
            <p:cNvCxnSpPr>
              <a:stCxn id="13" idx="2"/>
              <a:endCxn id="33" idx="0"/>
            </p:cNvCxnSpPr>
            <p:nvPr/>
          </p:nvCxnSpPr>
          <p:spPr>
            <a:xfrm rot="5400000">
              <a:off x="1929953" y="1803461"/>
              <a:ext cx="422756" cy="1513595"/>
            </a:xfrm>
            <a:prstGeom prst="bentConnector3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13" idx="2"/>
              <a:endCxn id="40" idx="0"/>
            </p:cNvCxnSpPr>
            <p:nvPr/>
          </p:nvCxnSpPr>
          <p:spPr>
            <a:xfrm rot="16200000" flipH="1">
              <a:off x="3425231" y="1821776"/>
              <a:ext cx="422756" cy="14769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>
              <a:stCxn id="13" idx="2"/>
              <a:endCxn id="34" idx="0"/>
            </p:cNvCxnSpPr>
            <p:nvPr/>
          </p:nvCxnSpPr>
          <p:spPr>
            <a:xfrm rot="5400000">
              <a:off x="2681361" y="2554869"/>
              <a:ext cx="422756" cy="1077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18" idx="2"/>
              <a:endCxn id="27" idx="0"/>
            </p:cNvCxnSpPr>
            <p:nvPr/>
          </p:nvCxnSpPr>
          <p:spPr>
            <a:xfrm rot="5400000">
              <a:off x="6439297" y="2190661"/>
              <a:ext cx="422756" cy="73919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18" idx="2"/>
              <a:endCxn id="28" idx="0"/>
            </p:cNvCxnSpPr>
            <p:nvPr/>
          </p:nvCxnSpPr>
          <p:spPr>
            <a:xfrm rot="16200000" flipH="1">
              <a:off x="7154700" y="2214451"/>
              <a:ext cx="422756" cy="6916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288000" y="3717032"/>
              <a:ext cx="216024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292080" y="2780928"/>
              <a:ext cx="216024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Elbow Connector 63"/>
            <p:cNvCxnSpPr>
              <a:stCxn id="18" idx="2"/>
              <a:endCxn id="63" idx="0"/>
            </p:cNvCxnSpPr>
            <p:nvPr/>
          </p:nvCxnSpPr>
          <p:spPr>
            <a:xfrm rot="5400000">
              <a:off x="5994158" y="1754814"/>
              <a:ext cx="432048" cy="162018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>
              <a:stCxn id="13" idx="2"/>
              <a:endCxn id="93" idx="0"/>
            </p:cNvCxnSpPr>
            <p:nvPr/>
          </p:nvCxnSpPr>
          <p:spPr>
            <a:xfrm rot="5400000">
              <a:off x="1484814" y="1367614"/>
              <a:ext cx="432048" cy="239458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>
              <a:stCxn id="62" idx="3"/>
              <a:endCxn id="35" idx="0"/>
            </p:cNvCxnSpPr>
            <p:nvPr/>
          </p:nvCxnSpPr>
          <p:spPr>
            <a:xfrm>
              <a:off x="504024" y="3825044"/>
              <a:ext cx="880509" cy="170728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62" idx="3"/>
              <a:endCxn id="42" idx="0"/>
            </p:cNvCxnSpPr>
            <p:nvPr/>
          </p:nvCxnSpPr>
          <p:spPr>
            <a:xfrm>
              <a:off x="504024" y="3825044"/>
              <a:ext cx="3871067" cy="170728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62" idx="3"/>
              <a:endCxn id="36" idx="0"/>
            </p:cNvCxnSpPr>
            <p:nvPr/>
          </p:nvCxnSpPr>
          <p:spPr>
            <a:xfrm>
              <a:off x="504024" y="3825044"/>
              <a:ext cx="2383325" cy="170728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486000" y="5049184"/>
              <a:ext cx="36000" cy="3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Elbow Connector 81"/>
            <p:cNvCxnSpPr>
              <a:stCxn id="81" idx="3"/>
              <a:endCxn id="37" idx="0"/>
            </p:cNvCxnSpPr>
            <p:nvPr/>
          </p:nvCxnSpPr>
          <p:spPr>
            <a:xfrm>
              <a:off x="522000" y="5067184"/>
              <a:ext cx="862533" cy="224732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stCxn id="81" idx="3"/>
              <a:endCxn id="38" idx="0"/>
            </p:cNvCxnSpPr>
            <p:nvPr/>
          </p:nvCxnSpPr>
          <p:spPr>
            <a:xfrm>
              <a:off x="522000" y="5067184"/>
              <a:ext cx="2365349" cy="224732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395536" y="2780928"/>
              <a:ext cx="216024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>
              <a:stCxn id="93" idx="0"/>
              <a:endCxn id="81" idx="0"/>
            </p:cNvCxnSpPr>
            <p:nvPr/>
          </p:nvCxnSpPr>
          <p:spPr>
            <a:xfrm>
              <a:off x="503548" y="2780928"/>
              <a:ext cx="452" cy="22682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>
              <a:off x="5184000" y="3717032"/>
              <a:ext cx="216024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Elbow Connector 97"/>
            <p:cNvCxnSpPr>
              <a:stCxn id="97" idx="3"/>
              <a:endCxn id="29" idx="0"/>
            </p:cNvCxnSpPr>
            <p:nvPr/>
          </p:nvCxnSpPr>
          <p:spPr>
            <a:xfrm>
              <a:off x="5400024" y="3825044"/>
              <a:ext cx="881053" cy="170728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lbow Connector 98"/>
            <p:cNvCxnSpPr>
              <a:stCxn id="97" idx="3"/>
              <a:endCxn id="30" idx="0"/>
            </p:cNvCxnSpPr>
            <p:nvPr/>
          </p:nvCxnSpPr>
          <p:spPr>
            <a:xfrm>
              <a:off x="5400024" y="3825044"/>
              <a:ext cx="2311861" cy="170728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5382000" y="5049184"/>
              <a:ext cx="36000" cy="3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Elbow Connector 100"/>
            <p:cNvCxnSpPr>
              <a:stCxn id="100" idx="3"/>
              <a:endCxn id="31" idx="0"/>
            </p:cNvCxnSpPr>
            <p:nvPr/>
          </p:nvCxnSpPr>
          <p:spPr>
            <a:xfrm>
              <a:off x="5418000" y="5067184"/>
              <a:ext cx="863077" cy="224732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lbow Connector 101"/>
            <p:cNvCxnSpPr>
              <a:stCxn id="100" idx="3"/>
              <a:endCxn id="32" idx="0"/>
            </p:cNvCxnSpPr>
            <p:nvPr/>
          </p:nvCxnSpPr>
          <p:spPr>
            <a:xfrm>
              <a:off x="5418000" y="5067184"/>
              <a:ext cx="2293886" cy="224732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63" idx="0"/>
              <a:endCxn id="100" idx="0"/>
            </p:cNvCxnSpPr>
            <p:nvPr/>
          </p:nvCxnSpPr>
          <p:spPr>
            <a:xfrm flipH="1">
              <a:off x="5400000" y="2780928"/>
              <a:ext cx="92" cy="22682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Explosion 1 59"/>
          <p:cNvSpPr/>
          <p:nvPr/>
        </p:nvSpPr>
        <p:spPr>
          <a:xfrm>
            <a:off x="6773397" y="3176972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</a:t>
            </a:r>
            <a:endParaRPr lang="en-US" dirty="0"/>
          </a:p>
        </p:txBody>
      </p:sp>
      <p:sp>
        <p:nvSpPr>
          <p:cNvPr id="61" name="Explosion 1 60"/>
          <p:cNvSpPr/>
          <p:nvPr/>
        </p:nvSpPr>
        <p:spPr>
          <a:xfrm>
            <a:off x="8306858" y="3190032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K</a:t>
            </a:r>
            <a:endParaRPr lang="en-US" dirty="0"/>
          </a:p>
        </p:txBody>
      </p:sp>
      <p:sp>
        <p:nvSpPr>
          <p:cNvPr id="65" name="Explosion 1 64"/>
          <p:cNvSpPr/>
          <p:nvPr/>
        </p:nvSpPr>
        <p:spPr>
          <a:xfrm>
            <a:off x="6804248" y="4365104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K</a:t>
            </a:r>
            <a:endParaRPr lang="en-US" dirty="0"/>
          </a:p>
        </p:txBody>
      </p:sp>
      <p:sp>
        <p:nvSpPr>
          <p:cNvPr id="66" name="Explosion 1 65"/>
          <p:cNvSpPr/>
          <p:nvPr/>
        </p:nvSpPr>
        <p:spPr>
          <a:xfrm>
            <a:off x="8316416" y="4365104"/>
            <a:ext cx="307147" cy="360040"/>
          </a:xfrm>
          <a:prstGeom prst="irregularSeal1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3707904" y="5589240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Artillery</a:t>
            </a:r>
            <a:br>
              <a:rPr lang="en-AU" dirty="0" smtClean="0">
                <a:solidFill>
                  <a:schemeClr val="tx1"/>
                </a:solidFill>
              </a:rPr>
            </a:br>
            <a:r>
              <a:rPr lang="en-AU" dirty="0" smtClean="0">
                <a:solidFill>
                  <a:schemeClr val="tx1"/>
                </a:solidFill>
              </a:rPr>
              <a:t>39 guns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39592" y="5291916"/>
            <a:ext cx="338554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n-AU" sz="2400" dirty="0" smtClean="0">
                <a:solidFill>
                  <a:srgbClr val="FF0000"/>
                </a:solidFill>
              </a:rPr>
              <a:t>II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0" name="Elbow Connector 69"/>
          <p:cNvCxnSpPr>
            <a:stCxn id="81" idx="3"/>
            <a:endCxn id="69" idx="0"/>
          </p:cNvCxnSpPr>
          <p:nvPr/>
        </p:nvCxnSpPr>
        <p:spPr>
          <a:xfrm>
            <a:off x="522000" y="5067184"/>
            <a:ext cx="3886869" cy="224732"/>
          </a:xfrm>
          <a:prstGeom prst="bentConnector2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512" y="1196752"/>
            <a:ext cx="1493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30</a:t>
            </a:r>
            <a:r>
              <a:rPr lang="en-AU" baseline="30000" dirty="0" smtClean="0"/>
              <a:t>th</a:t>
            </a:r>
            <a:r>
              <a:rPr lang="en-AU" dirty="0" smtClean="0"/>
              <a:t> VA </a:t>
            </a:r>
            <a:br>
              <a:rPr lang="en-AU" dirty="0" smtClean="0"/>
            </a:br>
            <a:r>
              <a:rPr lang="en-AU" dirty="0" smtClean="0"/>
              <a:t>Cavalry</a:t>
            </a:r>
          </a:p>
          <a:p>
            <a:pPr algn="ctr"/>
            <a:r>
              <a:rPr lang="en-AU" dirty="0" smtClean="0"/>
              <a:t>(COL Radford)</a:t>
            </a:r>
          </a:p>
          <a:p>
            <a:pPr algn="ctr"/>
            <a:r>
              <a:rPr lang="en-AU" dirty="0" smtClean="0"/>
              <a:t>among bde’s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89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" y="0"/>
            <a:ext cx="9103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5"/>
            <a:ext cx="9144000" cy="68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11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43408"/>
            <a:ext cx="9180512" cy="714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93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145"/>
            <a:ext cx="9144000" cy="681742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323528" y="692696"/>
            <a:ext cx="1296144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2</a:t>
            </a:r>
            <a:r>
              <a:rPr lang="en-AU" sz="1400" baseline="30000" dirty="0" smtClean="0"/>
              <a:t>nd</a:t>
            </a:r>
            <a:r>
              <a:rPr lang="en-AU" sz="1400" dirty="0" smtClean="0"/>
              <a:t> </a:t>
            </a:r>
            <a:r>
              <a:rPr lang="en-AU" sz="1400" dirty="0" err="1" smtClean="0"/>
              <a:t>Div</a:t>
            </a:r>
            <a:r>
              <a:rPr lang="en-AU" sz="1400" dirty="0" smtClean="0"/>
              <a:t> elements arrived </a:t>
            </a:r>
            <a:r>
              <a:rPr lang="en-AU" sz="1400" b="1" dirty="0" smtClean="0"/>
              <a:t>0930</a:t>
            </a:r>
            <a:endParaRPr lang="en-US" sz="1400" b="1" dirty="0"/>
          </a:p>
        </p:txBody>
      </p:sp>
      <p:sp>
        <p:nvSpPr>
          <p:cNvPr id="4" name="Flowchart: Process 3"/>
          <p:cNvSpPr/>
          <p:nvPr/>
        </p:nvSpPr>
        <p:spPr>
          <a:xfrm>
            <a:off x="3923928" y="116632"/>
            <a:ext cx="1296144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3</a:t>
            </a:r>
            <a:r>
              <a:rPr lang="en-AU" sz="1400" baseline="30000" dirty="0" smtClean="0"/>
              <a:t>rd</a:t>
            </a:r>
            <a:r>
              <a:rPr lang="en-AU" sz="1400" dirty="0" smtClean="0"/>
              <a:t> division misses turnoff.</a:t>
            </a:r>
            <a:endParaRPr lang="en-US" sz="1400" b="1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23928" y="548680"/>
            <a:ext cx="432048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779912" y="908720"/>
            <a:ext cx="144016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555776" y="1772816"/>
            <a:ext cx="1296144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1</a:t>
            </a:r>
            <a:r>
              <a:rPr lang="en-AU" sz="1400" baseline="30000" dirty="0" smtClean="0"/>
              <a:t>st</a:t>
            </a:r>
            <a:r>
              <a:rPr lang="en-AU" sz="1400" dirty="0" smtClean="0"/>
              <a:t> </a:t>
            </a:r>
            <a:r>
              <a:rPr lang="en-AU" sz="1400" dirty="0" err="1" smtClean="0"/>
              <a:t>Div</a:t>
            </a:r>
            <a:r>
              <a:rPr lang="en-AU" sz="1400" dirty="0" smtClean="0"/>
              <a:t> diversion begins </a:t>
            </a:r>
            <a:r>
              <a:rPr lang="en-AU" sz="1400" b="1" dirty="0" smtClean="0"/>
              <a:t>0600</a:t>
            </a:r>
            <a:endParaRPr lang="en-US" sz="1400" b="1" dirty="0"/>
          </a:p>
        </p:txBody>
      </p:sp>
      <p:cxnSp>
        <p:nvCxnSpPr>
          <p:cNvPr id="11" name="Straight Connector 10"/>
          <p:cNvCxnSpPr>
            <a:stCxn id="9" idx="2"/>
          </p:cNvCxnSpPr>
          <p:nvPr/>
        </p:nvCxnSpPr>
        <p:spPr>
          <a:xfrm flipH="1">
            <a:off x="2771800" y="2204864"/>
            <a:ext cx="432048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835696" y="2780928"/>
            <a:ext cx="612068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059832" y="3418855"/>
            <a:ext cx="1872208" cy="26024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267744" y="3356992"/>
            <a:ext cx="792088" cy="618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716016" y="6237312"/>
            <a:ext cx="79208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267744" y="3501008"/>
            <a:ext cx="2448272" cy="2736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Process 29"/>
          <p:cNvSpPr/>
          <p:nvPr/>
        </p:nvSpPr>
        <p:spPr>
          <a:xfrm>
            <a:off x="467544" y="3789040"/>
            <a:ext cx="1296144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Bee &amp; </a:t>
            </a:r>
            <a:r>
              <a:rPr lang="en-AU" sz="1400" dirty="0" err="1" smtClean="0"/>
              <a:t>Bartow</a:t>
            </a:r>
            <a:r>
              <a:rPr lang="en-AU" sz="1400" dirty="0" smtClean="0"/>
              <a:t> arrive </a:t>
            </a:r>
            <a:r>
              <a:rPr lang="en-AU" sz="1400" b="1" dirty="0" smtClean="0"/>
              <a:t>1100</a:t>
            </a:r>
            <a:endParaRPr lang="en-US" sz="1400" b="1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475656" y="3501008"/>
            <a:ext cx="360040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763688" y="2924944"/>
            <a:ext cx="504056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Process 36"/>
          <p:cNvSpPr/>
          <p:nvPr/>
        </p:nvSpPr>
        <p:spPr>
          <a:xfrm>
            <a:off x="4139952" y="2832811"/>
            <a:ext cx="1512168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Tyler’s engineers clear bridge </a:t>
            </a:r>
            <a:r>
              <a:rPr lang="en-AU" sz="1400" b="1" dirty="0" smtClean="0"/>
              <a:t>0530</a:t>
            </a:r>
            <a:endParaRPr lang="en-US" sz="1400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5220072" y="1988840"/>
            <a:ext cx="0" cy="8439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owchart: Process 41"/>
          <p:cNvSpPr/>
          <p:nvPr/>
        </p:nvSpPr>
        <p:spPr>
          <a:xfrm>
            <a:off x="1337846" y="4581128"/>
            <a:ext cx="1296144" cy="576064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Evan’s 1.100 men &amp; 2 cannon were</a:t>
            </a:r>
            <a:br>
              <a:rPr lang="en-AU" sz="1400" dirty="0" smtClean="0"/>
            </a:br>
            <a:r>
              <a:rPr lang="en-AU" sz="1400" dirty="0" smtClean="0"/>
              <a:t>not expected</a:t>
            </a:r>
            <a:endParaRPr lang="en-US" sz="1400" b="1" dirty="0"/>
          </a:p>
        </p:txBody>
      </p:sp>
      <p:cxnSp>
        <p:nvCxnSpPr>
          <p:cNvPr id="43" name="Straight Connector 42"/>
          <p:cNvCxnSpPr>
            <a:stCxn id="42" idx="0"/>
          </p:cNvCxnSpPr>
          <p:nvPr/>
        </p:nvCxnSpPr>
        <p:spPr>
          <a:xfrm flipV="1">
            <a:off x="1985918" y="3048836"/>
            <a:ext cx="569858" cy="1532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Process 45"/>
          <p:cNvSpPr/>
          <p:nvPr/>
        </p:nvSpPr>
        <p:spPr>
          <a:xfrm>
            <a:off x="4241721" y="1340768"/>
            <a:ext cx="1296144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“Road” turns out to be path.</a:t>
            </a:r>
            <a:endParaRPr lang="en-US" sz="1400" b="1" dirty="0"/>
          </a:p>
        </p:txBody>
      </p:sp>
      <p:cxnSp>
        <p:nvCxnSpPr>
          <p:cNvPr id="47" name="Straight Connector 46"/>
          <p:cNvCxnSpPr>
            <a:endCxn id="46" idx="1"/>
          </p:cNvCxnSpPr>
          <p:nvPr/>
        </p:nvCxnSpPr>
        <p:spPr>
          <a:xfrm>
            <a:off x="3995936" y="1556792"/>
            <a:ext cx="2457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owchart: Process 49"/>
          <p:cNvSpPr/>
          <p:nvPr/>
        </p:nvSpPr>
        <p:spPr>
          <a:xfrm>
            <a:off x="1187624" y="2132856"/>
            <a:ext cx="1512168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Rebel Signals CPT spots Union </a:t>
            </a:r>
            <a:r>
              <a:rPr lang="en-AU" sz="1400" b="1" dirty="0" smtClean="0"/>
              <a:t>0830</a:t>
            </a:r>
            <a:endParaRPr lang="en-US" sz="1400" b="1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1835696" y="800708"/>
            <a:ext cx="936104" cy="1404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937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08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95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3513" y="-171399"/>
            <a:ext cx="13738241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748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36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425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01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American Civil War battle naming conventions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854944"/>
            <a:ext cx="82296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Battle names have </a:t>
            </a:r>
            <a:r>
              <a:rPr lang="en-AU" sz="2400" dirty="0"/>
              <a:t>caused controversy since 1861. The Union Army frequently named battles after significant rivers and creeks that played a role in the fighting; the Confederates generally used the names of nearby towns or farms</a:t>
            </a:r>
            <a:r>
              <a:rPr lang="en-AU" sz="2400" dirty="0" smtClean="0"/>
              <a:t>.</a:t>
            </a:r>
            <a:endParaRPr lang="en-US" sz="2400" b="1" dirty="0">
              <a:latin typeface="+mj-lt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7544" y="5085184"/>
            <a:ext cx="8229600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Tx/>
              <a:buBlip>
                <a:blip r:embed="rId2"/>
              </a:buBlip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3635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ebdings" panose="05030102010509060703" pitchFamily="18" charset="2"/>
              <a:buChar char="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tabLst>
                <a:tab pos="9017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 smtClean="0"/>
              <a:t>Even today, the US National Park Service uses the Confederate name for the national battlefield park, but the Union name (Bull Run) also has widespread currency in popular literature.</a:t>
            </a:r>
            <a:endParaRPr lang="en-US" sz="2400" b="1" dirty="0"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807344"/>
              </p:ext>
            </p:extLst>
          </p:nvPr>
        </p:nvGraphicFramePr>
        <p:xfrm>
          <a:off x="611560" y="2348880"/>
          <a:ext cx="7992888" cy="2580640"/>
        </p:xfrm>
        <a:graphic>
          <a:graphicData uri="http://schemas.openxmlformats.org/drawingml/2006/table">
            <a:tbl>
              <a:tblPr/>
              <a:tblGrid>
                <a:gridCol w="2210798"/>
                <a:gridCol w="2720984"/>
                <a:gridCol w="3061106"/>
              </a:tblGrid>
              <a:tr h="30002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dirty="0" smtClean="0"/>
                        <a:t>Date</a:t>
                      </a:r>
                      <a:endParaRPr lang="en-US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Confederate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Federal (Union)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July 21, 1861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First Manassas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</a:t>
                      </a:r>
                      <a:r>
                        <a:rPr lang="en-US" sz="2100" dirty="0" smtClean="0"/>
                        <a:t>First Bull </a:t>
                      </a:r>
                      <a:r>
                        <a:rPr lang="en-US" sz="2100" dirty="0"/>
                        <a:t>Run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Aug. 10, 1861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Oak Hills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Wilson's Creek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Mar. 7-8, 1862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Elkhorn Tavern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Pea Ridge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Apr. 6-7, 1862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Shiloh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Pittsburg Landing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June 27, 1862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Gaines's Mill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Chickahominy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</a:t>
                      </a:r>
                      <a:r>
                        <a:rPr lang="en-US" sz="2100" dirty="0" smtClean="0"/>
                        <a:t>Au </a:t>
                      </a:r>
                      <a:r>
                        <a:rPr lang="en-US" sz="2100" dirty="0"/>
                        <a:t>29-30</a:t>
                      </a:r>
                      <a:r>
                        <a:rPr lang="en-US" sz="2100" dirty="0" smtClean="0"/>
                        <a:t>, ‘62</a:t>
                      </a:r>
                      <a:endParaRPr lang="en-US" sz="2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Second Manassas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Second Bull Run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Sept. 17, 1862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Sharpsburg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100" dirty="0"/>
                        <a:t> Antietam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2896"/>
            <a:ext cx="1382553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9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0"/>
            <a:ext cx="9143999" cy="68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0"/>
            <a:ext cx="9143999" cy="681742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7452320" y="6093296"/>
            <a:ext cx="1296144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Ewell had not moved by </a:t>
            </a:r>
            <a:r>
              <a:rPr lang="en-AU" sz="1400" b="1" dirty="0" smtClean="0"/>
              <a:t>0800</a:t>
            </a:r>
            <a:endParaRPr lang="en-US" sz="1400" b="1" dirty="0"/>
          </a:p>
        </p:txBody>
      </p:sp>
      <p:cxnSp>
        <p:nvCxnSpPr>
          <p:cNvPr id="4" name="Straight Connector 3"/>
          <p:cNvCxnSpPr>
            <a:stCxn id="3" idx="0"/>
          </p:cNvCxnSpPr>
          <p:nvPr/>
        </p:nvCxnSpPr>
        <p:spPr>
          <a:xfrm flipH="1" flipV="1">
            <a:off x="7524328" y="5805264"/>
            <a:ext cx="576064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Process 6"/>
          <p:cNvSpPr/>
          <p:nvPr/>
        </p:nvSpPr>
        <p:spPr>
          <a:xfrm>
            <a:off x="1187624" y="2132856"/>
            <a:ext cx="1512168" cy="432048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Rebel Signals CPT spots attack  </a:t>
            </a:r>
            <a:r>
              <a:rPr lang="en-AU" sz="1400" b="1" dirty="0" smtClean="0"/>
              <a:t>0830</a:t>
            </a:r>
            <a:endParaRPr lang="en-US" sz="1400" b="1" dirty="0"/>
          </a:p>
        </p:txBody>
      </p:sp>
      <p:sp>
        <p:nvSpPr>
          <p:cNvPr id="8" name="Flowchart: Process 7"/>
          <p:cNvSpPr/>
          <p:nvPr/>
        </p:nvSpPr>
        <p:spPr>
          <a:xfrm>
            <a:off x="4283968" y="1916832"/>
            <a:ext cx="1512168" cy="432048"/>
          </a:xfrm>
          <a:prstGeom prst="flowChartProcess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AU" sz="1400" dirty="0" smtClean="0"/>
              <a:t>Richardson attack on Mitchell’s Ford</a:t>
            </a:r>
            <a:endParaRPr lang="en-US" sz="1400" b="1" dirty="0"/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>
            <a:off x="5040052" y="2348880"/>
            <a:ext cx="684076" cy="3600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43708" y="620688"/>
            <a:ext cx="1116124" cy="15121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149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5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0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82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122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805580"/>
            <a:ext cx="9937104" cy="87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341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9279"/>
            <a:ext cx="10468664" cy="688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139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805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63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137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02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4744"/>
            <a:ext cx="9144000" cy="5256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Western (upper) vs Eastern Theatres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35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67" y="-531440"/>
            <a:ext cx="10353413" cy="74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3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2"/>
            <a:ext cx="9252520" cy="691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766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47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3895" y="-1340672"/>
            <a:ext cx="5883176" cy="951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341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37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264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" y="778945"/>
            <a:ext cx="9143710" cy="607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21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3100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5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07" y="0"/>
            <a:ext cx="1006081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41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" y="-27384"/>
            <a:ext cx="914482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2387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12"/>
            <a:ext cx="4104456" cy="68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"/>
            <a:ext cx="9144000" cy="68504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001"/>
            <a:ext cx="2664296" cy="290207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2109"/>
            <a:ext cx="8229600" cy="582595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of Significant Civil War Battles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40352" y="3573018"/>
            <a:ext cx="122413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6076593" y="1647515"/>
            <a:ext cx="164504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918895" y="5602386"/>
            <a:ext cx="122413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400000">
            <a:off x="5387520" y="1000986"/>
            <a:ext cx="35198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24130" y="764704"/>
            <a:ext cx="1065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</a:t>
            </a:r>
          </a:p>
          <a:p>
            <a:pPr algn="ctr"/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36298" y="755993"/>
            <a:ext cx="1003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</a:t>
            </a:r>
          </a:p>
          <a:p>
            <a:pPr algn="ctr"/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7427" y="5601433"/>
            <a:ext cx="1065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</a:t>
            </a:r>
          </a:p>
          <a:p>
            <a:pPr algn="ctr"/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91880" y="5589240"/>
            <a:ext cx="194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Trans-Mississippi</a:t>
            </a:r>
          </a:p>
          <a:p>
            <a:pPr algn="ctr"/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921976" y="4221088"/>
            <a:ext cx="170304" cy="17030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54024" y="3140968"/>
            <a:ext cx="170304" cy="17030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92280" y="4077072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 Sumter</a:t>
            </a:r>
            <a:b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26/12/1860-</a:t>
            </a:r>
            <a:b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12/4/1861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5938" y="2924944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Manassas</a:t>
            </a:r>
          </a:p>
          <a:p>
            <a:pPr algn="ctr">
              <a:lnSpc>
                <a:spcPts val="2400"/>
              </a:lnSpc>
            </a:pPr>
            <a:r>
              <a:rPr lang="en-A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21/7/61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77236"/>
            <a:ext cx="2483768" cy="551964"/>
          </a:xfrm>
          <a:prstGeom prst="rect">
            <a:avLst/>
          </a:prstGeom>
          <a:solidFill>
            <a:srgbClr val="DEE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3224" y="4653136"/>
            <a:ext cx="170304" cy="17030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6" y="-1"/>
            <a:ext cx="9166575" cy="54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32"/>
            <a:ext cx="9116200" cy="54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43999" cy="84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" y="11378"/>
            <a:ext cx="912101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" y="0"/>
            <a:ext cx="9122326" cy="542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90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5" y="-963489"/>
            <a:ext cx="9158736" cy="80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661248"/>
            <a:ext cx="9144001" cy="1196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48"/>
            <a:ext cx="9144000" cy="612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 2"/>
          <p:cNvSpPr/>
          <p:nvPr/>
        </p:nvSpPr>
        <p:spPr>
          <a:xfrm rot="16200000">
            <a:off x="6225208" y="3402000"/>
            <a:ext cx="216025" cy="216025"/>
          </a:xfrm>
          <a:prstGeom prst="homePlat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72200" y="3284984"/>
            <a:ext cx="195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i="1" dirty="0" smtClean="0">
                <a:latin typeface="Arial Rounded MT Bold" panose="020F0704030504030204" pitchFamily="34" charset="0"/>
              </a:rPr>
              <a:t>Fort Sumter</a:t>
            </a:r>
            <a:endParaRPr lang="en-US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4744" y="2405562"/>
            <a:ext cx="1825308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AU" sz="2400" i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Charleston</a:t>
            </a:r>
          </a:p>
          <a:p>
            <a:pPr algn="ctr">
              <a:lnSpc>
                <a:spcPts val="2200"/>
              </a:lnSpc>
            </a:pPr>
            <a:r>
              <a:rPr lang="en-AU" sz="2400" i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Harbor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27929" y="2725271"/>
            <a:ext cx="5136777" cy="1631576"/>
          </a:xfrm>
          <a:custGeom>
            <a:avLst/>
            <a:gdLst>
              <a:gd name="connsiteX0" fmla="*/ 672353 w 5136777"/>
              <a:gd name="connsiteY0" fmla="*/ 44823 h 1631576"/>
              <a:gd name="connsiteX1" fmla="*/ 2312895 w 5136777"/>
              <a:gd name="connsiteY1" fmla="*/ 125505 h 1631576"/>
              <a:gd name="connsiteX2" fmla="*/ 3137647 w 5136777"/>
              <a:gd name="connsiteY2" fmla="*/ 143435 h 1631576"/>
              <a:gd name="connsiteX3" fmla="*/ 5136777 w 5136777"/>
              <a:gd name="connsiteY3" fmla="*/ 98611 h 1631576"/>
              <a:gd name="connsiteX4" fmla="*/ 4616824 w 5136777"/>
              <a:gd name="connsiteY4" fmla="*/ 1057835 h 1631576"/>
              <a:gd name="connsiteX5" fmla="*/ 2725271 w 5136777"/>
              <a:gd name="connsiteY5" fmla="*/ 1057835 h 1631576"/>
              <a:gd name="connsiteX6" fmla="*/ 2671483 w 5136777"/>
              <a:gd name="connsiteY6" fmla="*/ 905435 h 1631576"/>
              <a:gd name="connsiteX7" fmla="*/ 2689412 w 5136777"/>
              <a:gd name="connsiteY7" fmla="*/ 600635 h 1631576"/>
              <a:gd name="connsiteX8" fmla="*/ 2420471 w 5136777"/>
              <a:gd name="connsiteY8" fmla="*/ 502023 h 1631576"/>
              <a:gd name="connsiteX9" fmla="*/ 2133600 w 5136777"/>
              <a:gd name="connsiteY9" fmla="*/ 932329 h 1631576"/>
              <a:gd name="connsiteX10" fmla="*/ 1479177 w 5136777"/>
              <a:gd name="connsiteY10" fmla="*/ 1272988 h 1631576"/>
              <a:gd name="connsiteX11" fmla="*/ 1452283 w 5136777"/>
              <a:gd name="connsiteY11" fmla="*/ 1568823 h 1631576"/>
              <a:gd name="connsiteX12" fmla="*/ 224118 w 5136777"/>
              <a:gd name="connsiteY12" fmla="*/ 1631576 h 1631576"/>
              <a:gd name="connsiteX13" fmla="*/ 0 w 5136777"/>
              <a:gd name="connsiteY13" fmla="*/ 1192305 h 1631576"/>
              <a:gd name="connsiteX14" fmla="*/ 224118 w 5136777"/>
              <a:gd name="connsiteY14" fmla="*/ 1030941 h 1631576"/>
              <a:gd name="connsiteX15" fmla="*/ 439271 w 5136777"/>
              <a:gd name="connsiteY15" fmla="*/ 815788 h 1631576"/>
              <a:gd name="connsiteX16" fmla="*/ 484095 w 5136777"/>
              <a:gd name="connsiteY16" fmla="*/ 475129 h 1631576"/>
              <a:gd name="connsiteX17" fmla="*/ 699247 w 5136777"/>
              <a:gd name="connsiteY17" fmla="*/ 0 h 163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36777" h="1631576">
                <a:moveTo>
                  <a:pt x="672353" y="44823"/>
                </a:moveTo>
                <a:lnTo>
                  <a:pt x="2312895" y="125505"/>
                </a:lnTo>
                <a:lnTo>
                  <a:pt x="3137647" y="143435"/>
                </a:lnTo>
                <a:lnTo>
                  <a:pt x="5136777" y="98611"/>
                </a:lnTo>
                <a:lnTo>
                  <a:pt x="4616824" y="1057835"/>
                </a:lnTo>
                <a:lnTo>
                  <a:pt x="2725271" y="1057835"/>
                </a:lnTo>
                <a:lnTo>
                  <a:pt x="2671483" y="905435"/>
                </a:lnTo>
                <a:lnTo>
                  <a:pt x="2689412" y="600635"/>
                </a:lnTo>
                <a:lnTo>
                  <a:pt x="2420471" y="502023"/>
                </a:lnTo>
                <a:lnTo>
                  <a:pt x="2133600" y="932329"/>
                </a:lnTo>
                <a:lnTo>
                  <a:pt x="1479177" y="1272988"/>
                </a:lnTo>
                <a:lnTo>
                  <a:pt x="1452283" y="1568823"/>
                </a:lnTo>
                <a:lnTo>
                  <a:pt x="224118" y="1631576"/>
                </a:lnTo>
                <a:lnTo>
                  <a:pt x="0" y="1192305"/>
                </a:lnTo>
                <a:lnTo>
                  <a:pt x="224118" y="1030941"/>
                </a:lnTo>
                <a:lnTo>
                  <a:pt x="439271" y="815788"/>
                </a:lnTo>
                <a:lnTo>
                  <a:pt x="484095" y="475129"/>
                </a:lnTo>
                <a:lnTo>
                  <a:pt x="699247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333220" y="3122554"/>
            <a:ext cx="244703" cy="288032"/>
            <a:chOff x="3463200" y="1376363"/>
            <a:chExt cx="1108801" cy="1116533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9" t="11297" r="8499" b="6703"/>
            <a:stretch/>
          </p:blipFill>
          <p:spPr bwMode="auto">
            <a:xfrm>
              <a:off x="3514725" y="1376363"/>
              <a:ext cx="1057276" cy="684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463200" y="1376363"/>
              <a:ext cx="45719" cy="11165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07417" y="3861048"/>
            <a:ext cx="268531" cy="288032"/>
            <a:chOff x="5407417" y="3861048"/>
            <a:chExt cx="268531" cy="288032"/>
          </a:xfrm>
        </p:grpSpPr>
        <p:grpSp>
          <p:nvGrpSpPr>
            <p:cNvPr id="25" name="Group 24"/>
            <p:cNvGrpSpPr/>
            <p:nvPr/>
          </p:nvGrpSpPr>
          <p:grpSpPr>
            <a:xfrm>
              <a:off x="5407417" y="3861048"/>
              <a:ext cx="244703" cy="288032"/>
              <a:chOff x="3463200" y="1376363"/>
              <a:chExt cx="1108801" cy="1116533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9" t="11297" r="8499" b="6703"/>
              <a:stretch/>
            </p:blipFill>
            <p:spPr bwMode="auto">
              <a:xfrm>
                <a:off x="3514725" y="1376363"/>
                <a:ext cx="1057276" cy="68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463200" y="1376363"/>
                <a:ext cx="45719" cy="11165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" r="20303" b="4040"/>
            <a:stretch/>
          </p:blipFill>
          <p:spPr bwMode="auto">
            <a:xfrm>
              <a:off x="5417507" y="3861445"/>
              <a:ext cx="258441" cy="18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411760" y="3250579"/>
            <a:ext cx="268531" cy="288032"/>
            <a:chOff x="5407417" y="3861048"/>
            <a:chExt cx="268531" cy="288032"/>
          </a:xfrm>
        </p:grpSpPr>
        <p:grpSp>
          <p:nvGrpSpPr>
            <p:cNvPr id="30" name="Group 29"/>
            <p:cNvGrpSpPr/>
            <p:nvPr/>
          </p:nvGrpSpPr>
          <p:grpSpPr>
            <a:xfrm>
              <a:off x="5407417" y="3861048"/>
              <a:ext cx="244703" cy="288032"/>
              <a:chOff x="3463200" y="1376363"/>
              <a:chExt cx="1108801" cy="1116533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9" t="11297" r="8499" b="6703"/>
              <a:stretch/>
            </p:blipFill>
            <p:spPr bwMode="auto">
              <a:xfrm>
                <a:off x="3514725" y="1376363"/>
                <a:ext cx="1057276" cy="68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463200" y="1376363"/>
                <a:ext cx="45719" cy="11165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" r="20303" b="4040"/>
            <a:stretch/>
          </p:blipFill>
          <p:spPr bwMode="auto">
            <a:xfrm>
              <a:off x="5417507" y="3861445"/>
              <a:ext cx="258441" cy="18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545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0"/>
            <a:ext cx="9144000" cy="5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"/>
            <a:ext cx="9144000" cy="58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" y="0"/>
            <a:ext cx="9144000" cy="618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50"/>
            <a:ext cx="7874521" cy="646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75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en-AU" sz="2400" dirty="0" smtClean="0"/>
              <a:t>Neither </a:t>
            </a:r>
            <a:r>
              <a:rPr lang="en-AU" sz="2400" dirty="0"/>
              <a:t>army was </a:t>
            </a:r>
            <a:r>
              <a:rPr lang="en-AU" sz="2400" dirty="0" smtClean="0"/>
              <a:t>prepared </a:t>
            </a:r>
            <a:r>
              <a:rPr lang="en-AU" sz="2400" dirty="0"/>
              <a:t>at this </a:t>
            </a:r>
            <a:r>
              <a:rPr lang="en-AU" sz="2400" dirty="0" smtClean="0"/>
              <a:t>stage </a:t>
            </a:r>
            <a:r>
              <a:rPr lang="en-AU" sz="2400" dirty="0"/>
              <a:t>of the war, </a:t>
            </a:r>
            <a:r>
              <a:rPr lang="en-AU" sz="2400" dirty="0" smtClean="0"/>
              <a:t>but political </a:t>
            </a:r>
            <a:r>
              <a:rPr lang="en-AU" sz="2400" dirty="0"/>
              <a:t>considerations </a:t>
            </a:r>
            <a:r>
              <a:rPr lang="en-AU" sz="2400" dirty="0" smtClean="0"/>
              <a:t>caused </a:t>
            </a:r>
            <a:r>
              <a:rPr lang="en-AU" sz="2400" dirty="0"/>
              <a:t>the Federal government to order General Irvin McDowell to advance </a:t>
            </a:r>
            <a:r>
              <a:rPr lang="en-AU" sz="2400" dirty="0" smtClean="0"/>
              <a:t>move </a:t>
            </a:r>
            <a:r>
              <a:rPr lang="en-AU" sz="2400" dirty="0"/>
              <a:t>against Richmond, </a:t>
            </a:r>
            <a:r>
              <a:rPr lang="en-AU" sz="2400" dirty="0" smtClean="0"/>
              <a:t>Virginia before he or the army were ready. </a:t>
            </a:r>
          </a:p>
          <a:p>
            <a:pPr>
              <a:lnSpc>
                <a:spcPts val="2400"/>
              </a:lnSpc>
            </a:pPr>
            <a:r>
              <a:rPr lang="en-AU" sz="2400" dirty="0" smtClean="0"/>
              <a:t>The </a:t>
            </a:r>
            <a:r>
              <a:rPr lang="en-AU" sz="2400" dirty="0"/>
              <a:t>22,000 Confederates under General P.G.T. Beauregard, after initial skirmishing, </a:t>
            </a:r>
            <a:r>
              <a:rPr lang="en-AU" sz="2400" dirty="0" smtClean="0"/>
              <a:t>retired </a:t>
            </a:r>
            <a:r>
              <a:rPr lang="en-AU" sz="2400" dirty="0"/>
              <a:t>behind Bull Run in </a:t>
            </a:r>
            <a:r>
              <a:rPr lang="en-AU" sz="2400" dirty="0" smtClean="0"/>
              <a:t>defensive positions. To </a:t>
            </a:r>
            <a:r>
              <a:rPr lang="en-AU" sz="2400" dirty="0"/>
              <a:t>counter a Union </a:t>
            </a:r>
            <a:r>
              <a:rPr lang="en-AU" sz="2400" dirty="0" smtClean="0"/>
              <a:t>attack, </a:t>
            </a:r>
            <a:r>
              <a:rPr lang="en-AU" sz="2400" dirty="0"/>
              <a:t>the Confederates swiftly moved in 10,000 additional troops from the Shenandoah under General Joseph E. Johnston. </a:t>
            </a:r>
            <a:endParaRPr lang="en-AU" sz="2400" dirty="0" smtClean="0"/>
          </a:p>
          <a:p>
            <a:pPr>
              <a:lnSpc>
                <a:spcPts val="2400"/>
              </a:lnSpc>
            </a:pPr>
            <a:r>
              <a:rPr lang="en-AU" sz="2400" dirty="0" smtClean="0"/>
              <a:t>On </a:t>
            </a:r>
            <a:r>
              <a:rPr lang="en-AU" sz="2400" dirty="0"/>
              <a:t>July 21 the Union army assaulted the Confederates. The battle raged back and </a:t>
            </a:r>
            <a:r>
              <a:rPr lang="en-AU" sz="2400" dirty="0" smtClean="0"/>
              <a:t>forth.  With the battle all but won at noon, McDowell ordered a break.  Confederates assumed the offensive, finally the Federals broke and retreated in disorder.</a:t>
            </a:r>
          </a:p>
          <a:p>
            <a:pPr>
              <a:lnSpc>
                <a:spcPts val="2400"/>
              </a:lnSpc>
            </a:pPr>
            <a:r>
              <a:rPr lang="en-AU" sz="2400" dirty="0" smtClean="0"/>
              <a:t>The </a:t>
            </a:r>
            <a:r>
              <a:rPr lang="en-AU" sz="2400" dirty="0"/>
              <a:t>victors were also exhausted and did not pursue them</a:t>
            </a:r>
            <a:r>
              <a:rPr lang="en-A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206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8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324528" cy="6858000"/>
            <a:chOff x="0" y="0"/>
            <a:chExt cx="9143999" cy="66337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3999" cy="663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4449647" y="2708920"/>
              <a:ext cx="244703" cy="288032"/>
              <a:chOff x="3463200" y="1376363"/>
              <a:chExt cx="1108801" cy="1116533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9" t="11297" r="8499" b="6703"/>
              <a:stretch/>
            </p:blipFill>
            <p:spPr bwMode="auto">
              <a:xfrm>
                <a:off x="3514725" y="1376363"/>
                <a:ext cx="1057276" cy="68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463200" y="1376363"/>
                <a:ext cx="45719" cy="11165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138886" y="3172882"/>
              <a:ext cx="268531" cy="288032"/>
              <a:chOff x="5407417" y="3861048"/>
              <a:chExt cx="268531" cy="28803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12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4987412" y="1772816"/>
              <a:ext cx="268531" cy="288032"/>
              <a:chOff x="5407417" y="3861048"/>
              <a:chExt cx="268531" cy="28803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5580112" y="1412776"/>
              <a:ext cx="268531" cy="288032"/>
              <a:chOff x="5407417" y="3861048"/>
              <a:chExt cx="268531" cy="28803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22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5322952" y="1594216"/>
              <a:ext cx="268531" cy="288032"/>
              <a:chOff x="5407417" y="3861048"/>
              <a:chExt cx="268531" cy="28803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2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4716016" y="1772816"/>
              <a:ext cx="268531" cy="288032"/>
              <a:chOff x="5407417" y="3861048"/>
              <a:chExt cx="268531" cy="28803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32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99992" y="1700808"/>
              <a:ext cx="268531" cy="288032"/>
              <a:chOff x="5407417" y="3861048"/>
              <a:chExt cx="268531" cy="28803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3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Rectangle 37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283968" y="1556792"/>
              <a:ext cx="268531" cy="288032"/>
              <a:chOff x="5407417" y="3861048"/>
              <a:chExt cx="268531" cy="288032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42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Rectangle 42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3851920" y="980728"/>
              <a:ext cx="268531" cy="288032"/>
              <a:chOff x="5407417" y="3861048"/>
              <a:chExt cx="268531" cy="28803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4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2987824" y="2852936"/>
              <a:ext cx="268531" cy="288032"/>
              <a:chOff x="5407417" y="3861048"/>
              <a:chExt cx="268531" cy="28803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52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3" name="Rectangle 52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3727405" y="3645024"/>
              <a:ext cx="268531" cy="288032"/>
              <a:chOff x="5407417" y="3861048"/>
              <a:chExt cx="268531" cy="288032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5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" name="Rectangle 57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6228184" y="2348880"/>
              <a:ext cx="244703" cy="288032"/>
              <a:chOff x="3463200" y="1376363"/>
              <a:chExt cx="1108801" cy="1116533"/>
            </a:xfrm>
          </p:grpSpPr>
          <p:pic>
            <p:nvPicPr>
              <p:cNvPr id="60" name="Picture 5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9" t="11297" r="8499" b="6703"/>
              <a:stretch/>
            </p:blipFill>
            <p:spPr bwMode="auto">
              <a:xfrm>
                <a:off x="3514725" y="1376363"/>
                <a:ext cx="1057276" cy="68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3463200" y="1376363"/>
                <a:ext cx="45719" cy="11165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763688" y="2636912"/>
              <a:ext cx="268531" cy="288032"/>
              <a:chOff x="5407417" y="3861048"/>
              <a:chExt cx="268531" cy="28803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5407417" y="3861048"/>
                <a:ext cx="244703" cy="288032"/>
                <a:chOff x="3463200" y="1376363"/>
                <a:chExt cx="1108801" cy="1116533"/>
              </a:xfrm>
            </p:grpSpPr>
            <p:pic>
              <p:nvPicPr>
                <p:cNvPr id="6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9" t="11297" r="8499" b="6703"/>
                <a:stretch/>
              </p:blipFill>
              <p:spPr bwMode="auto">
                <a:xfrm>
                  <a:off x="3514725" y="1376363"/>
                  <a:ext cx="1057276" cy="684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3463200" y="1376363"/>
                  <a:ext cx="45719" cy="1116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2" r="20303" b="4040"/>
              <a:stretch/>
            </p:blipFill>
            <p:spPr bwMode="auto">
              <a:xfrm>
                <a:off x="5417507" y="3861445"/>
                <a:ext cx="258441" cy="18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Freeform 6"/>
          <p:cNvSpPr/>
          <p:nvPr/>
        </p:nvSpPr>
        <p:spPr>
          <a:xfrm>
            <a:off x="6400800" y="2447365"/>
            <a:ext cx="80682" cy="107576"/>
          </a:xfrm>
          <a:custGeom>
            <a:avLst/>
            <a:gdLst>
              <a:gd name="connsiteX0" fmla="*/ 0 w 80682"/>
              <a:gd name="connsiteY0" fmla="*/ 107576 h 107576"/>
              <a:gd name="connsiteX1" fmla="*/ 80682 w 80682"/>
              <a:gd name="connsiteY1" fmla="*/ 44823 h 107576"/>
              <a:gd name="connsiteX2" fmla="*/ 62753 w 80682"/>
              <a:gd name="connsiteY2" fmla="*/ 0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" h="107576">
                <a:moveTo>
                  <a:pt x="0" y="107576"/>
                </a:moveTo>
                <a:lnTo>
                  <a:pt x="80682" y="44823"/>
                </a:lnTo>
                <a:lnTo>
                  <a:pt x="62753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71247" y="44823"/>
            <a:ext cx="4061273" cy="3648636"/>
          </a:xfrm>
          <a:custGeom>
            <a:avLst/>
            <a:gdLst>
              <a:gd name="connsiteX0" fmla="*/ 0 w 4482353"/>
              <a:gd name="connsiteY0" fmla="*/ 2949389 h 3675530"/>
              <a:gd name="connsiteX1" fmla="*/ 0 w 4482353"/>
              <a:gd name="connsiteY1" fmla="*/ 2949389 h 3675530"/>
              <a:gd name="connsiteX2" fmla="*/ 833718 w 4482353"/>
              <a:gd name="connsiteY2" fmla="*/ 2779059 h 3675530"/>
              <a:gd name="connsiteX3" fmla="*/ 1004047 w 4482353"/>
              <a:gd name="connsiteY3" fmla="*/ 2680447 h 3675530"/>
              <a:gd name="connsiteX4" fmla="*/ 1004047 w 4482353"/>
              <a:gd name="connsiteY4" fmla="*/ 2375647 h 3675530"/>
              <a:gd name="connsiteX5" fmla="*/ 1380565 w 4482353"/>
              <a:gd name="connsiteY5" fmla="*/ 2250142 h 3675530"/>
              <a:gd name="connsiteX6" fmla="*/ 1873624 w 4482353"/>
              <a:gd name="connsiteY6" fmla="*/ 2088777 h 3675530"/>
              <a:gd name="connsiteX7" fmla="*/ 1819835 w 4482353"/>
              <a:gd name="connsiteY7" fmla="*/ 2052918 h 3675530"/>
              <a:gd name="connsiteX8" fmla="*/ 1649506 w 4482353"/>
              <a:gd name="connsiteY8" fmla="*/ 824753 h 3675530"/>
              <a:gd name="connsiteX9" fmla="*/ 4365812 w 4482353"/>
              <a:gd name="connsiteY9" fmla="*/ 0 h 3675530"/>
              <a:gd name="connsiteX10" fmla="*/ 4482353 w 4482353"/>
              <a:gd name="connsiteY10" fmla="*/ 3639671 h 3675530"/>
              <a:gd name="connsiteX11" fmla="*/ 2393577 w 4482353"/>
              <a:gd name="connsiteY11" fmla="*/ 3675530 h 3675530"/>
              <a:gd name="connsiteX12" fmla="*/ 1775012 w 4482353"/>
              <a:gd name="connsiteY12" fmla="*/ 3505200 h 3675530"/>
              <a:gd name="connsiteX13" fmla="*/ 968188 w 4482353"/>
              <a:gd name="connsiteY13" fmla="*/ 3406589 h 3675530"/>
              <a:gd name="connsiteX14" fmla="*/ 394447 w 4482353"/>
              <a:gd name="connsiteY14" fmla="*/ 3290047 h 3675530"/>
              <a:gd name="connsiteX15" fmla="*/ 8965 w 4482353"/>
              <a:gd name="connsiteY15" fmla="*/ 3155577 h 3675530"/>
              <a:gd name="connsiteX16" fmla="*/ 0 w 4482353"/>
              <a:gd name="connsiteY16" fmla="*/ 2949389 h 3675530"/>
              <a:gd name="connsiteX0" fmla="*/ 0 w 4365812"/>
              <a:gd name="connsiteY0" fmla="*/ 2949389 h 3675530"/>
              <a:gd name="connsiteX1" fmla="*/ 0 w 4365812"/>
              <a:gd name="connsiteY1" fmla="*/ 2949389 h 3675530"/>
              <a:gd name="connsiteX2" fmla="*/ 833718 w 4365812"/>
              <a:gd name="connsiteY2" fmla="*/ 2779059 h 3675530"/>
              <a:gd name="connsiteX3" fmla="*/ 1004047 w 4365812"/>
              <a:gd name="connsiteY3" fmla="*/ 2680447 h 3675530"/>
              <a:gd name="connsiteX4" fmla="*/ 1004047 w 4365812"/>
              <a:gd name="connsiteY4" fmla="*/ 2375647 h 3675530"/>
              <a:gd name="connsiteX5" fmla="*/ 1380565 w 4365812"/>
              <a:gd name="connsiteY5" fmla="*/ 2250142 h 3675530"/>
              <a:gd name="connsiteX6" fmla="*/ 1873624 w 4365812"/>
              <a:gd name="connsiteY6" fmla="*/ 2088777 h 3675530"/>
              <a:gd name="connsiteX7" fmla="*/ 1819835 w 4365812"/>
              <a:gd name="connsiteY7" fmla="*/ 2052918 h 3675530"/>
              <a:gd name="connsiteX8" fmla="*/ 1649506 w 4365812"/>
              <a:gd name="connsiteY8" fmla="*/ 824753 h 3675530"/>
              <a:gd name="connsiteX9" fmla="*/ 4365812 w 4365812"/>
              <a:gd name="connsiteY9" fmla="*/ 0 h 3675530"/>
              <a:gd name="connsiteX10" fmla="*/ 4310030 w 4365812"/>
              <a:gd name="connsiteY10" fmla="*/ 3639671 h 3675530"/>
              <a:gd name="connsiteX11" fmla="*/ 2393577 w 4365812"/>
              <a:gd name="connsiteY11" fmla="*/ 3675530 h 3675530"/>
              <a:gd name="connsiteX12" fmla="*/ 1775012 w 4365812"/>
              <a:gd name="connsiteY12" fmla="*/ 3505200 h 3675530"/>
              <a:gd name="connsiteX13" fmla="*/ 968188 w 4365812"/>
              <a:gd name="connsiteY13" fmla="*/ 3406589 h 3675530"/>
              <a:gd name="connsiteX14" fmla="*/ 394447 w 4365812"/>
              <a:gd name="connsiteY14" fmla="*/ 3290047 h 3675530"/>
              <a:gd name="connsiteX15" fmla="*/ 8965 w 4365812"/>
              <a:gd name="connsiteY15" fmla="*/ 3155577 h 3675530"/>
              <a:gd name="connsiteX16" fmla="*/ 0 w 4365812"/>
              <a:gd name="connsiteY16" fmla="*/ 2949389 h 3675530"/>
              <a:gd name="connsiteX0" fmla="*/ 0 w 4337092"/>
              <a:gd name="connsiteY0" fmla="*/ 2922495 h 3648636"/>
              <a:gd name="connsiteX1" fmla="*/ 0 w 4337092"/>
              <a:gd name="connsiteY1" fmla="*/ 2922495 h 3648636"/>
              <a:gd name="connsiteX2" fmla="*/ 833718 w 4337092"/>
              <a:gd name="connsiteY2" fmla="*/ 2752165 h 3648636"/>
              <a:gd name="connsiteX3" fmla="*/ 1004047 w 4337092"/>
              <a:gd name="connsiteY3" fmla="*/ 2653553 h 3648636"/>
              <a:gd name="connsiteX4" fmla="*/ 1004047 w 4337092"/>
              <a:gd name="connsiteY4" fmla="*/ 2348753 h 3648636"/>
              <a:gd name="connsiteX5" fmla="*/ 1380565 w 4337092"/>
              <a:gd name="connsiteY5" fmla="*/ 2223248 h 3648636"/>
              <a:gd name="connsiteX6" fmla="*/ 1873624 w 4337092"/>
              <a:gd name="connsiteY6" fmla="*/ 2061883 h 3648636"/>
              <a:gd name="connsiteX7" fmla="*/ 1819835 w 4337092"/>
              <a:gd name="connsiteY7" fmla="*/ 2026024 h 3648636"/>
              <a:gd name="connsiteX8" fmla="*/ 1649506 w 4337092"/>
              <a:gd name="connsiteY8" fmla="*/ 797859 h 3648636"/>
              <a:gd name="connsiteX9" fmla="*/ 4337092 w 4337092"/>
              <a:gd name="connsiteY9" fmla="*/ 0 h 3648636"/>
              <a:gd name="connsiteX10" fmla="*/ 4310030 w 4337092"/>
              <a:gd name="connsiteY10" fmla="*/ 3612777 h 3648636"/>
              <a:gd name="connsiteX11" fmla="*/ 2393577 w 4337092"/>
              <a:gd name="connsiteY11" fmla="*/ 3648636 h 3648636"/>
              <a:gd name="connsiteX12" fmla="*/ 1775012 w 4337092"/>
              <a:gd name="connsiteY12" fmla="*/ 3478306 h 3648636"/>
              <a:gd name="connsiteX13" fmla="*/ 968188 w 4337092"/>
              <a:gd name="connsiteY13" fmla="*/ 3379695 h 3648636"/>
              <a:gd name="connsiteX14" fmla="*/ 394447 w 4337092"/>
              <a:gd name="connsiteY14" fmla="*/ 3263153 h 3648636"/>
              <a:gd name="connsiteX15" fmla="*/ 8965 w 4337092"/>
              <a:gd name="connsiteY15" fmla="*/ 3128683 h 3648636"/>
              <a:gd name="connsiteX16" fmla="*/ 0 w 4337092"/>
              <a:gd name="connsiteY16" fmla="*/ 2922495 h 364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37092" h="3648636">
                <a:moveTo>
                  <a:pt x="0" y="2922495"/>
                </a:moveTo>
                <a:lnTo>
                  <a:pt x="0" y="2922495"/>
                </a:lnTo>
                <a:lnTo>
                  <a:pt x="833718" y="2752165"/>
                </a:lnTo>
                <a:lnTo>
                  <a:pt x="1004047" y="2653553"/>
                </a:lnTo>
                <a:lnTo>
                  <a:pt x="1004047" y="2348753"/>
                </a:lnTo>
                <a:lnTo>
                  <a:pt x="1380565" y="2223248"/>
                </a:lnTo>
                <a:lnTo>
                  <a:pt x="1873624" y="2061883"/>
                </a:lnTo>
                <a:lnTo>
                  <a:pt x="1819835" y="2026024"/>
                </a:lnTo>
                <a:lnTo>
                  <a:pt x="1649506" y="797859"/>
                </a:lnTo>
                <a:lnTo>
                  <a:pt x="4337092" y="0"/>
                </a:lnTo>
                <a:lnTo>
                  <a:pt x="4310030" y="3612777"/>
                </a:lnTo>
                <a:lnTo>
                  <a:pt x="2393577" y="3648636"/>
                </a:lnTo>
                <a:lnTo>
                  <a:pt x="1775012" y="3478306"/>
                </a:lnTo>
                <a:lnTo>
                  <a:pt x="968188" y="3379695"/>
                </a:lnTo>
                <a:lnTo>
                  <a:pt x="394447" y="3263153"/>
                </a:lnTo>
                <a:lnTo>
                  <a:pt x="8965" y="3128683"/>
                </a:lnTo>
                <a:lnTo>
                  <a:pt x="0" y="2922495"/>
                </a:lnTo>
                <a:close/>
              </a:path>
            </a:pathLst>
          </a:custGeom>
          <a:solidFill>
            <a:srgbClr val="B0C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7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-1447"/>
          <a:stretch/>
        </p:blipFill>
        <p:spPr>
          <a:xfrm>
            <a:off x="0" y="0"/>
            <a:ext cx="931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5661248"/>
            <a:ext cx="7632848" cy="62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  <a:tabLst>
                <a:tab pos="88900" algn="l"/>
              </a:tabLst>
            </a:pPr>
            <a:r>
              <a:rPr lang="en-AU" sz="2800" dirty="0" smtClean="0">
                <a:solidFill>
                  <a:schemeClr val="bg1"/>
                </a:solidFill>
                <a:latin typeface="Aileron Thin" pitchFamily="50" charset="0"/>
              </a:rPr>
              <a:t>Plus isolated combat until 2 June 1865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88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14246</TotalTime>
  <Words>667</Words>
  <Application>Microsoft Office PowerPoint</Application>
  <PresentationFormat>On-screen Show (4:3)</PresentationFormat>
  <Paragraphs>211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1_Office Theme</vt:lpstr>
      <vt:lpstr>PowerPoint Presentation</vt:lpstr>
      <vt:lpstr>PowerPoint Presentation</vt:lpstr>
      <vt:lpstr>American Civil War battle naming conventions</vt:lpstr>
      <vt:lpstr>Western (upper) vs Eastern Theatres</vt:lpstr>
      <vt:lpstr>Location of Significant Civil War Battles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Battle at Blackburn’ Ford, 18 July </vt:lpstr>
      <vt:lpstr>PowerPoint Presentation</vt:lpstr>
      <vt:lpstr>Postnote</vt:lpstr>
      <vt:lpstr>Reactions to Blackburn’s Ford</vt:lpstr>
      <vt:lpstr>PowerPoint Presentation</vt:lpstr>
      <vt:lpstr>Union Order of Battle</vt:lpstr>
      <vt:lpstr>Confederate Order of Battle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 Sarlin</dc:creator>
  <cp:lastModifiedBy>Ray Sarlin</cp:lastModifiedBy>
  <cp:revision>881</cp:revision>
  <cp:lastPrinted>2018-05-23T07:07:28Z</cp:lastPrinted>
  <dcterms:created xsi:type="dcterms:W3CDTF">2010-07-15T04:17:31Z</dcterms:created>
  <dcterms:modified xsi:type="dcterms:W3CDTF">2018-05-23T07:07:53Z</dcterms:modified>
</cp:coreProperties>
</file>